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Helvetica Neue"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E21A70-3522-4B44-BD20-A75618EE9DC8}">
  <a:tblStyle styleId="{13E21A70-3522-4B44-BD20-A75618EE9DC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2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2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3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3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3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3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3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3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4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4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4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4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4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4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3"/>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1">
            <a:alphaModFix/>
          </a:blip>
          <a:src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0" name="Google Shape;10;p1"/>
          <p:cNvPicPr preferRelativeResize="0"/>
          <p:nvPr/>
        </p:nvPicPr>
        <p:blipFill rotWithShape="1">
          <a:blip r:embed="rId12">
            <a:alphaModFix/>
          </a:blip>
          <a:srcRect/>
          <a:stretch/>
        </p:blipFill>
        <p:spPr>
          <a:xfrm>
            <a:off x="0" y="0"/>
            <a:ext cx="9144000" cy="571500"/>
          </a:xfrm>
          <a:prstGeom prst="rect">
            <a:avLst/>
          </a:prstGeom>
          <a:noFill/>
          <a:ln>
            <a:noFill/>
          </a:ln>
        </p:spPr>
      </p:pic>
      <p:pic>
        <p:nvPicPr>
          <p:cNvPr id="11" name="Google Shape;11;p1"/>
          <p:cNvPicPr preferRelativeResize="0"/>
          <p:nvPr/>
        </p:nvPicPr>
        <p:blipFill rotWithShape="1">
          <a:blip r:embed="rId13">
            <a:alphaModFix/>
          </a:blip>
          <a:src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11" descr="Person working on a table"/>
          <p:cNvPicPr preferRelativeResize="0"/>
          <p:nvPr/>
        </p:nvPicPr>
        <p:blipFill rotWithShape="1">
          <a:blip r:embed="rId3">
            <a:alphaModFix/>
          </a:blip>
          <a:srcRect/>
          <a:stretch/>
        </p:blipFill>
        <p:spPr>
          <a:xfrm>
            <a:off x="0" y="576470"/>
            <a:ext cx="9144000" cy="4567029"/>
          </a:xfrm>
          <a:prstGeom prst="rect">
            <a:avLst/>
          </a:prstGeom>
          <a:noFill/>
          <a:ln>
            <a:noFill/>
          </a:ln>
        </p:spPr>
      </p:pic>
      <p:sp>
        <p:nvSpPr>
          <p:cNvPr id="53" name="Google Shape;53;p11"/>
          <p:cNvSpPr txBox="1">
            <a:spLocks noGrp="1"/>
          </p:cNvSpPr>
          <p:nvPr>
            <p:ph type="ctrTitle"/>
          </p:nvPr>
        </p:nvSpPr>
        <p:spPr>
          <a:xfrm>
            <a:off x="421032" y="1926010"/>
            <a:ext cx="8576917" cy="954107"/>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SzPts val="5200"/>
              <a:buNone/>
            </a:pPr>
            <a:r>
              <a:rPr lang="en-US" sz="3200" b="1">
                <a:solidFill>
                  <a:schemeClr val="dk1"/>
                </a:solidFill>
                <a:latin typeface="Times New Roman"/>
                <a:ea typeface="Times New Roman"/>
                <a:cs typeface="Times New Roman"/>
                <a:sym typeface="Times New Roman"/>
              </a:rPr>
              <a:t>Predicting CO2 Emissions of Vehicles Using Real-Time Telematics Data</a:t>
            </a:r>
            <a:endParaRPr/>
          </a:p>
        </p:txBody>
      </p:sp>
      <p:sp>
        <p:nvSpPr>
          <p:cNvPr id="54" name="Google Shape;54;p11"/>
          <p:cNvSpPr txBox="1">
            <a:spLocks noGrp="1"/>
          </p:cNvSpPr>
          <p:nvPr>
            <p:ph type="subTitle" idx="1"/>
          </p:nvPr>
        </p:nvSpPr>
        <p:spPr>
          <a:xfrm>
            <a:off x="2751511" y="3169967"/>
            <a:ext cx="8520600" cy="2433060"/>
          </a:xfrm>
          <a:prstGeom prst="rect">
            <a:avLst/>
          </a:prstGeom>
          <a:noFill/>
          <a:ln>
            <a:noFill/>
          </a:ln>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2800"/>
              <a:buNone/>
            </a:pPr>
            <a:r>
              <a:rPr lang="en-US" sz="1600" b="1">
                <a:solidFill>
                  <a:srgbClr val="3F3F3F"/>
                </a:solidFill>
                <a:latin typeface="Times New Roman"/>
                <a:ea typeface="Times New Roman"/>
                <a:cs typeface="Times New Roman"/>
                <a:sym typeface="Times New Roman"/>
              </a:rPr>
              <a:t>             </a:t>
            </a:r>
            <a:r>
              <a:rPr lang="en-US" sz="2000" b="1">
                <a:solidFill>
                  <a:srgbClr val="3F3F3F"/>
                </a:solidFill>
                <a:latin typeface="Times New Roman"/>
                <a:ea typeface="Times New Roman"/>
                <a:cs typeface="Times New Roman"/>
                <a:sym typeface="Times New Roman"/>
              </a:rPr>
              <a:t>Presented By:</a:t>
            </a:r>
            <a:endParaRPr/>
          </a:p>
          <a:p>
            <a:pPr marL="457200" lvl="0" indent="-342900" algn="l" rtl="0">
              <a:lnSpc>
                <a:spcPct val="90000"/>
              </a:lnSpc>
              <a:spcBef>
                <a:spcPts val="0"/>
              </a:spcBef>
              <a:spcAft>
                <a:spcPts val="0"/>
              </a:spcAft>
              <a:buSzPts val="2800"/>
              <a:buNone/>
            </a:pPr>
            <a:endParaRPr sz="1800">
              <a:solidFill>
                <a:srgbClr val="3F3F3F"/>
              </a:solidFill>
              <a:latin typeface="Times New Roman"/>
              <a:ea typeface="Times New Roman"/>
              <a:cs typeface="Times New Roman"/>
              <a:sym typeface="Times New Roman"/>
            </a:endParaRPr>
          </a:p>
          <a:p>
            <a:pPr marL="457200" lvl="0" indent="-228600" algn="l" rtl="0">
              <a:lnSpc>
                <a:spcPct val="90000"/>
              </a:lnSpc>
              <a:spcBef>
                <a:spcPts val="0"/>
              </a:spcBef>
              <a:spcAft>
                <a:spcPts val="0"/>
              </a:spcAft>
              <a:buSzPts val="2800"/>
              <a:buFont typeface="Arial"/>
              <a:buChar char="•"/>
            </a:pPr>
            <a:r>
              <a:rPr lang="en-US" sz="1800" b="1">
                <a:solidFill>
                  <a:srgbClr val="3F3F3F"/>
                </a:solidFill>
                <a:latin typeface="Times New Roman"/>
                <a:ea typeface="Times New Roman"/>
                <a:cs typeface="Times New Roman"/>
                <a:sym typeface="Times New Roman"/>
              </a:rPr>
              <a:t>Akhilesh Akoju</a:t>
            </a:r>
            <a:endParaRPr sz="1800" b="1">
              <a:solidFill>
                <a:srgbClr val="3F3F3F"/>
              </a:solidFill>
              <a:latin typeface="Times New Roman"/>
              <a:ea typeface="Times New Roman"/>
              <a:cs typeface="Times New Roman"/>
              <a:sym typeface="Times New Roman"/>
            </a:endParaRPr>
          </a:p>
          <a:p>
            <a:pPr marL="457200" lvl="0" indent="-228600" algn="l" rtl="0">
              <a:lnSpc>
                <a:spcPct val="90000"/>
              </a:lnSpc>
              <a:spcBef>
                <a:spcPts val="0"/>
              </a:spcBef>
              <a:spcAft>
                <a:spcPts val="0"/>
              </a:spcAft>
              <a:buSzPts val="2800"/>
              <a:buFont typeface="Arial"/>
              <a:buChar char="•"/>
            </a:pPr>
            <a:r>
              <a:rPr lang="en-US" sz="1800" b="1">
                <a:solidFill>
                  <a:srgbClr val="3F3F3F"/>
                </a:solidFill>
                <a:latin typeface="Times New Roman"/>
                <a:ea typeface="Times New Roman"/>
                <a:cs typeface="Times New Roman"/>
                <a:sym typeface="Times New Roman"/>
              </a:rPr>
              <a:t>Kianoush Ramezani Shabolaghi</a:t>
            </a:r>
            <a:endParaRPr sz="1800" b="1">
              <a:solidFill>
                <a:srgbClr val="3F3F3F"/>
              </a:solidFill>
              <a:latin typeface="Times New Roman"/>
              <a:ea typeface="Times New Roman"/>
              <a:cs typeface="Times New Roman"/>
              <a:sym typeface="Times New Roman"/>
            </a:endParaRPr>
          </a:p>
          <a:p>
            <a:pPr marL="457200" lvl="0" indent="-228600" algn="l" rtl="0">
              <a:lnSpc>
                <a:spcPct val="90000"/>
              </a:lnSpc>
              <a:spcBef>
                <a:spcPts val="0"/>
              </a:spcBef>
              <a:spcAft>
                <a:spcPts val="0"/>
              </a:spcAft>
              <a:buSzPts val="2800"/>
              <a:buFont typeface="Arial"/>
              <a:buChar char="•"/>
            </a:pPr>
            <a:r>
              <a:rPr lang="en-US" sz="1800" b="1">
                <a:solidFill>
                  <a:srgbClr val="3F3F3F"/>
                </a:solidFill>
                <a:latin typeface="Times New Roman"/>
                <a:ea typeface="Times New Roman"/>
                <a:cs typeface="Times New Roman"/>
                <a:sym typeface="Times New Roman"/>
              </a:rPr>
              <a:t>Lokesh Reddy Kuppireddy</a:t>
            </a:r>
            <a:endParaRPr/>
          </a:p>
          <a:p>
            <a:pPr marL="457200" lvl="0" indent="-228600" algn="l" rtl="0">
              <a:lnSpc>
                <a:spcPct val="90000"/>
              </a:lnSpc>
              <a:spcBef>
                <a:spcPts val="0"/>
              </a:spcBef>
              <a:spcAft>
                <a:spcPts val="0"/>
              </a:spcAft>
              <a:buSzPts val="2800"/>
              <a:buFont typeface="Arial"/>
              <a:buChar char="•"/>
            </a:pPr>
            <a:r>
              <a:rPr lang="en-US" sz="1800" b="1">
                <a:solidFill>
                  <a:srgbClr val="3F3F3F"/>
                </a:solidFill>
                <a:latin typeface="Times New Roman"/>
                <a:ea typeface="Times New Roman"/>
                <a:cs typeface="Times New Roman"/>
                <a:sym typeface="Times New Roman"/>
              </a:rPr>
              <a:t>Sai Akhil Sadula</a:t>
            </a:r>
            <a:endParaRPr sz="1800" b="1">
              <a:solidFill>
                <a:srgbClr val="3F3F3F"/>
              </a:solidFill>
              <a:latin typeface="Times New Roman"/>
              <a:ea typeface="Times New Roman"/>
              <a:cs typeface="Times New Roman"/>
              <a:sym typeface="Times New Roman"/>
            </a:endParaRPr>
          </a:p>
          <a:p>
            <a:pPr marL="457200" lvl="0" indent="-228600" algn="l" rtl="0">
              <a:lnSpc>
                <a:spcPct val="90000"/>
              </a:lnSpc>
              <a:spcBef>
                <a:spcPts val="0"/>
              </a:spcBef>
              <a:spcAft>
                <a:spcPts val="0"/>
              </a:spcAft>
              <a:buSzPts val="2800"/>
              <a:buFont typeface="Arial"/>
              <a:buChar char="•"/>
            </a:pPr>
            <a:r>
              <a:rPr lang="en-US" sz="1800" b="1">
                <a:solidFill>
                  <a:srgbClr val="3F3F3F"/>
                </a:solidFill>
                <a:latin typeface="Times New Roman"/>
                <a:ea typeface="Times New Roman"/>
                <a:cs typeface="Times New Roman"/>
                <a:sym typeface="Times New Roman"/>
              </a:rPr>
              <a:t>Suraj Hanumanthapura Chandra</a:t>
            </a:r>
            <a:endParaRPr/>
          </a:p>
          <a:p>
            <a:pPr marL="228600" lvl="0" indent="0" algn="l" rtl="0">
              <a:lnSpc>
                <a:spcPct val="90000"/>
              </a:lnSpc>
              <a:spcBef>
                <a:spcPts val="0"/>
              </a:spcBef>
              <a:spcAft>
                <a:spcPts val="0"/>
              </a:spcAft>
              <a:buSzPts val="2800"/>
              <a:buNone/>
            </a:pPr>
            <a:endParaRPr sz="1600" b="1">
              <a:solidFill>
                <a:schemeClr val="dk1"/>
              </a:solidFill>
              <a:latin typeface="Times New Roman"/>
              <a:ea typeface="Times New Roman"/>
              <a:cs typeface="Times New Roman"/>
              <a:sym typeface="Times New Roman"/>
            </a:endParaRPr>
          </a:p>
          <a:p>
            <a:pPr marL="228600" lvl="0" indent="0" algn="l" rtl="0">
              <a:lnSpc>
                <a:spcPct val="90000"/>
              </a:lnSpc>
              <a:spcBef>
                <a:spcPts val="0"/>
              </a:spcBef>
              <a:spcAft>
                <a:spcPts val="0"/>
              </a:spcAft>
              <a:buSzPts val="2800"/>
              <a:buNone/>
            </a:pPr>
            <a:endParaRPr sz="1800" b="1">
              <a:solidFill>
                <a:schemeClr val="dk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2800"/>
              <a:buNone/>
            </a:pPr>
            <a:endParaRPr sz="1800">
              <a:solidFill>
                <a:schemeClr val="dk1"/>
              </a:solidFill>
              <a:latin typeface="Times New Roman"/>
              <a:ea typeface="Times New Roman"/>
              <a:cs typeface="Times New Roman"/>
              <a:sym typeface="Times New Roman"/>
            </a:endParaRPr>
          </a:p>
        </p:txBody>
      </p:sp>
      <p:sp>
        <p:nvSpPr>
          <p:cNvPr id="55" name="Google Shape;55;p11"/>
          <p:cNvSpPr txBox="1"/>
          <p:nvPr/>
        </p:nvSpPr>
        <p:spPr>
          <a:xfrm>
            <a:off x="1183470" y="757003"/>
            <a:ext cx="6777059"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Times New Roman"/>
                <a:ea typeface="Times New Roman"/>
                <a:cs typeface="Times New Roman"/>
                <a:sym typeface="Times New Roman"/>
              </a:rPr>
              <a:t>Data 602 Project Presentation-GROUP 2</a:t>
            </a:r>
            <a:endParaRPr/>
          </a:p>
          <a:p>
            <a:pPr marL="0" marR="0" lvl="0" indent="0" algn="ctr" rtl="0">
              <a:lnSpc>
                <a:spcPct val="100000"/>
              </a:lnSpc>
              <a:spcBef>
                <a:spcPts val="0"/>
              </a:spcBef>
              <a:spcAft>
                <a:spcPts val="0"/>
              </a:spcAft>
              <a:buNone/>
            </a:pPr>
            <a:r>
              <a:rPr lang="en-US" sz="2800" b="1" i="0" u="none" strike="noStrike" cap="none">
                <a:solidFill>
                  <a:schemeClr val="dk1"/>
                </a:solidFill>
                <a:latin typeface="Times New Roman"/>
                <a:ea typeface="Times New Roman"/>
                <a:cs typeface="Times New Roman"/>
                <a:sym typeface="Times New Roman"/>
              </a:rPr>
              <a:t>Professor : Masoud Soroush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Data Preprocessing</a:t>
            </a:r>
            <a:endParaRPr/>
          </a:p>
        </p:txBody>
      </p:sp>
      <p:sp>
        <p:nvSpPr>
          <p:cNvPr id="105" name="Google Shape;105;p20"/>
          <p:cNvSpPr txBox="1">
            <a:spLocks noGrp="1"/>
          </p:cNvSpPr>
          <p:nvPr>
            <p:ph type="body" idx="1"/>
          </p:nvPr>
        </p:nvSpPr>
        <p:spPr>
          <a:xfrm>
            <a:off x="172553" y="1225709"/>
            <a:ext cx="8520600" cy="3416400"/>
          </a:xfrm>
          <a:prstGeom prst="rect">
            <a:avLst/>
          </a:prstGeom>
          <a:solidFill>
            <a:schemeClr val="lt1"/>
          </a:solid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a:solidFill>
                  <a:schemeClr val="dk1"/>
                </a:solidFill>
              </a:rPr>
              <a:t>Initially, the dataset contains 45,511 rows, 31 columns in total.</a:t>
            </a:r>
            <a:endParaRPr/>
          </a:p>
          <a:p>
            <a:pPr marL="457200" lvl="0" indent="-342900" algn="l" rtl="0">
              <a:lnSpc>
                <a:spcPct val="115000"/>
              </a:lnSpc>
              <a:spcBef>
                <a:spcPts val="0"/>
              </a:spcBef>
              <a:spcAft>
                <a:spcPts val="0"/>
              </a:spcAft>
              <a:buSzPts val="1800"/>
              <a:buChar char="●"/>
            </a:pPr>
            <a:r>
              <a:rPr lang="en-US">
                <a:solidFill>
                  <a:schemeClr val="dk1"/>
                </a:solidFill>
              </a:rPr>
              <a:t>Removed below 10 columns-high missing data , less impact on our research questions.</a:t>
            </a:r>
            <a:endParaRPr/>
          </a:p>
          <a:p>
            <a:pPr marL="457200" lvl="0" indent="-342900" algn="l" rtl="0">
              <a:lnSpc>
                <a:spcPct val="115000"/>
              </a:lnSpc>
              <a:spcBef>
                <a:spcPts val="0"/>
              </a:spcBef>
              <a:spcAft>
                <a:spcPts val="0"/>
              </a:spcAft>
              <a:buSzPts val="1800"/>
              <a:buChar char="●"/>
            </a:pPr>
            <a:r>
              <a:rPr lang="en-US">
                <a:solidFill>
                  <a:schemeClr val="dk1"/>
                </a:solidFill>
              </a:rPr>
              <a:t>thc_nox_emissions, particulates_emissions, thc_emissions, fuel_cost_6000_miles, fuel_cost_120000_miles, standard_12_months, standard_6_months, first_year_12_months, first_year_6_months, date_of_change.</a:t>
            </a:r>
            <a:endParaRPr/>
          </a:p>
          <a:p>
            <a:pPr marL="457200" lvl="0" indent="-342900" algn="l" rtl="0">
              <a:lnSpc>
                <a:spcPct val="115000"/>
              </a:lnSpc>
              <a:spcBef>
                <a:spcPts val="0"/>
              </a:spcBef>
              <a:spcAft>
                <a:spcPts val="0"/>
              </a:spcAft>
              <a:buSzPts val="1800"/>
              <a:buChar char="●"/>
            </a:pPr>
            <a:r>
              <a:rPr lang="en-US">
                <a:solidFill>
                  <a:schemeClr val="dk1"/>
                </a:solidFill>
              </a:rPr>
              <a:t>Columns with Inconsistent data: mixed data types and unclear data,tax_band, date_of_change</a:t>
            </a:r>
            <a:endParaRPr>
              <a:solidFill>
                <a:schemeClr val="dk1"/>
              </a:solidFill>
            </a:endParaRPr>
          </a:p>
          <a:p>
            <a:pPr marL="457200" lvl="0" indent="-342900" algn="l" rtl="0">
              <a:lnSpc>
                <a:spcPct val="115000"/>
              </a:lnSpc>
              <a:spcBef>
                <a:spcPts val="0"/>
              </a:spcBef>
              <a:spcAft>
                <a:spcPts val="0"/>
              </a:spcAft>
              <a:buSzPts val="1800"/>
              <a:buNone/>
            </a:pPr>
            <a:endParaRPr>
              <a:solidFill>
                <a:schemeClr val="dk1"/>
              </a:solidFill>
            </a:endParaRPr>
          </a:p>
          <a:p>
            <a:pPr marL="457200" lvl="0" indent="-228600" algn="l" rtl="0">
              <a:lnSpc>
                <a:spcPct val="115000"/>
              </a:lnSpc>
              <a:spcBef>
                <a:spcPts val="0"/>
              </a:spcBef>
              <a:spcAft>
                <a:spcPts val="0"/>
              </a:spcAft>
              <a:buSzPts val="1800"/>
              <a:buNone/>
            </a:pPr>
            <a:endParaRPr>
              <a:solidFill>
                <a:schemeClr val="dk1"/>
              </a:solidFill>
            </a:endParaRPr>
          </a:p>
          <a:p>
            <a:pPr marL="114300" lvl="0" indent="0" algn="l" rtl="0">
              <a:lnSpc>
                <a:spcPct val="115000"/>
              </a:lnSpc>
              <a:spcBef>
                <a:spcPts val="0"/>
              </a:spcBef>
              <a:spcAft>
                <a:spcPts val="0"/>
              </a:spcAft>
              <a:buSzPts val="1800"/>
              <a:buNone/>
            </a:pP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Data Preprocessing</a:t>
            </a:r>
            <a:endParaRPr/>
          </a:p>
        </p:txBody>
      </p:sp>
      <p:sp>
        <p:nvSpPr>
          <p:cNvPr id="111" name="Google Shape;111;p2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a:solidFill>
                  <a:schemeClr val="dk1"/>
                </a:solidFill>
              </a:rPr>
              <a:t>Redundant columns:</a:t>
            </a:r>
            <a:endParaRPr/>
          </a:p>
          <a:p>
            <a:pPr marL="114300" lvl="0" indent="0" algn="l" rtl="0">
              <a:lnSpc>
                <a:spcPct val="115000"/>
              </a:lnSpc>
              <a:spcBef>
                <a:spcPts val="0"/>
              </a:spcBef>
              <a:spcAft>
                <a:spcPts val="0"/>
              </a:spcAft>
              <a:buSzPts val="1800"/>
              <a:buNone/>
            </a:pPr>
            <a:endParaRPr>
              <a:solidFill>
                <a:schemeClr val="dk1"/>
              </a:solidFill>
            </a:endParaRPr>
          </a:p>
          <a:p>
            <a:pPr marL="457200" lvl="0" indent="-342900" algn="l" rtl="0">
              <a:lnSpc>
                <a:spcPct val="115000"/>
              </a:lnSpc>
              <a:spcBef>
                <a:spcPts val="0"/>
              </a:spcBef>
              <a:spcAft>
                <a:spcPts val="0"/>
              </a:spcAft>
              <a:buSzPts val="1800"/>
              <a:buChar char="●"/>
            </a:pPr>
            <a:r>
              <a:rPr lang="en-US">
                <a:solidFill>
                  <a:schemeClr val="dk1"/>
                </a:solidFill>
              </a:rPr>
              <a:t>Since, Imperial system is prevalent, and fuel efficiency is customarily expressed in miles per gallon (mpg).</a:t>
            </a:r>
            <a:endParaRPr/>
          </a:p>
          <a:p>
            <a:pPr marL="457200" lvl="0" indent="-342900" algn="l" rtl="0">
              <a:lnSpc>
                <a:spcPct val="115000"/>
              </a:lnSpc>
              <a:spcBef>
                <a:spcPts val="0"/>
              </a:spcBef>
              <a:spcAft>
                <a:spcPts val="0"/>
              </a:spcAft>
              <a:buSzPts val="1800"/>
              <a:buChar char="●"/>
            </a:pPr>
            <a:r>
              <a:rPr lang="en-US">
                <a:solidFill>
                  <a:schemeClr val="dk1"/>
                </a:solidFill>
              </a:rPr>
              <a:t>Considered-</a:t>
            </a:r>
            <a:r>
              <a:rPr lang="en-US"/>
              <a:t> </a:t>
            </a:r>
            <a:r>
              <a:rPr lang="en-US">
                <a:solidFill>
                  <a:schemeClr val="dk1"/>
                </a:solidFill>
              </a:rPr>
              <a:t>urban_imperial, extra_urban_imperial and combined_imperial</a:t>
            </a:r>
            <a:endParaRPr>
              <a:solidFill>
                <a:schemeClr val="dk1"/>
              </a:solidFill>
            </a:endParaRPr>
          </a:p>
          <a:p>
            <a:pPr marL="114300" lvl="0" indent="0" algn="l" rtl="0">
              <a:lnSpc>
                <a:spcPct val="115000"/>
              </a:lnSpc>
              <a:spcBef>
                <a:spcPts val="0"/>
              </a:spcBef>
              <a:spcAft>
                <a:spcPts val="0"/>
              </a:spcAft>
              <a:buSzPts val="1800"/>
              <a:buNone/>
            </a:pPr>
            <a:endParaRPr>
              <a:solidFill>
                <a:schemeClr val="dk1"/>
              </a:solidFill>
            </a:endParaRPr>
          </a:p>
          <a:p>
            <a:pPr marL="457200" lvl="0" indent="-342900" algn="l" rtl="0">
              <a:lnSpc>
                <a:spcPct val="115000"/>
              </a:lnSpc>
              <a:spcBef>
                <a:spcPts val="0"/>
              </a:spcBef>
              <a:spcAft>
                <a:spcPts val="0"/>
              </a:spcAft>
              <a:buSzPts val="1800"/>
              <a:buChar char="●"/>
            </a:pPr>
            <a:r>
              <a:rPr lang="en-US">
                <a:solidFill>
                  <a:schemeClr val="dk1"/>
                </a:solidFill>
              </a:rPr>
              <a:t>Removed- urban_metric, extra_urban_metric and combined_metric</a:t>
            </a:r>
            <a:endParaRPr>
              <a:solidFill>
                <a:schemeClr val="dk1"/>
              </a:solidFill>
            </a:endParaRPr>
          </a:p>
          <a:p>
            <a:pPr marL="457200" lvl="0" indent="-228600" algn="l" rtl="0">
              <a:lnSpc>
                <a:spcPct val="115000"/>
              </a:lnSpc>
              <a:spcBef>
                <a:spcPts val="0"/>
              </a:spcBef>
              <a:spcAft>
                <a:spcPts val="0"/>
              </a:spcAft>
              <a:buSzPts val="1800"/>
              <a:buNone/>
            </a:pPr>
            <a:endParaRPr>
              <a:solidFill>
                <a:schemeClr val="dk1"/>
              </a:solidFill>
            </a:endParaRPr>
          </a:p>
          <a:p>
            <a:pPr marL="457200" lvl="0" indent="-342900" algn="l" rtl="0">
              <a:lnSpc>
                <a:spcPct val="115000"/>
              </a:lnSpc>
              <a:spcBef>
                <a:spcPts val="0"/>
              </a:spcBef>
              <a:spcAft>
                <a:spcPts val="0"/>
              </a:spcAft>
              <a:buSzPts val="1800"/>
              <a:buChar char="●"/>
            </a:pPr>
            <a:r>
              <a:rPr lang="en-US">
                <a:solidFill>
                  <a:schemeClr val="dk1"/>
                </a:solidFill>
              </a:rPr>
              <a:t>Columns not relevant to our analysis: financial aspect,standard_12_months, standard_6_months, first_year_12_months, and first_year_6_months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body" idx="1"/>
          </p:nvPr>
        </p:nvSpPr>
        <p:spPr>
          <a:xfrm>
            <a:off x="308113" y="785191"/>
            <a:ext cx="8524187" cy="3853659"/>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b="1">
                <a:solidFill>
                  <a:schemeClr val="dk1"/>
                </a:solidFill>
              </a:rPr>
              <a:t>Final Columns </a:t>
            </a:r>
            <a:r>
              <a:rPr lang="en-US">
                <a:solidFill>
                  <a:schemeClr val="dk1"/>
                </a:solidFill>
              </a:rPr>
              <a:t>: 15</a:t>
            </a:r>
            <a:endParaRPr/>
          </a:p>
          <a:p>
            <a:pPr marL="457200" lvl="0" indent="-342900" algn="l" rtl="0">
              <a:lnSpc>
                <a:spcPct val="115000"/>
              </a:lnSpc>
              <a:spcBef>
                <a:spcPts val="0"/>
              </a:spcBef>
              <a:spcAft>
                <a:spcPts val="0"/>
              </a:spcAft>
              <a:buSzPts val="1800"/>
              <a:buChar char="●"/>
            </a:pPr>
            <a:r>
              <a:rPr lang="en-US">
                <a:solidFill>
                  <a:schemeClr val="dk1"/>
                </a:solidFill>
              </a:rPr>
              <a:t>8 Continuous: engine_capacity, urban_imperial, extra_urban_imperial, combined_imperial, noise_level, co2, co_emissions, nox_emissions.</a:t>
            </a:r>
            <a:endParaRPr/>
          </a:p>
          <a:p>
            <a:pPr marL="457200" lvl="0" indent="-342900" algn="l" rtl="0">
              <a:lnSpc>
                <a:spcPct val="115000"/>
              </a:lnSpc>
              <a:spcBef>
                <a:spcPts val="0"/>
              </a:spcBef>
              <a:spcAft>
                <a:spcPts val="0"/>
              </a:spcAft>
              <a:buSzPts val="1800"/>
              <a:buChar char="●"/>
            </a:pPr>
            <a:r>
              <a:rPr lang="en-US">
                <a:solidFill>
                  <a:schemeClr val="dk1"/>
                </a:solidFill>
              </a:rPr>
              <a:t>7 Categorical: Year, manufacturer, model, euro_standard, transmission, transmission_type, fuel_type</a:t>
            </a:r>
            <a:endParaRPr>
              <a:solidFill>
                <a:schemeClr val="dk1"/>
              </a:solidFill>
            </a:endParaRPr>
          </a:p>
          <a:p>
            <a:pPr marL="457200" lvl="0" indent="-228600" algn="l" rtl="0">
              <a:lnSpc>
                <a:spcPct val="115000"/>
              </a:lnSpc>
              <a:spcBef>
                <a:spcPts val="0"/>
              </a:spcBef>
              <a:spcAft>
                <a:spcPts val="0"/>
              </a:spcAft>
              <a:buSzPts val="1800"/>
              <a:buNone/>
            </a:pPr>
            <a:endParaRPr>
              <a:solidFill>
                <a:schemeClr val="dk1"/>
              </a:solidFill>
            </a:endParaRPr>
          </a:p>
          <a:p>
            <a:pPr marL="457200" lvl="0" indent="-342900" algn="l" rtl="0">
              <a:lnSpc>
                <a:spcPct val="115000"/>
              </a:lnSpc>
              <a:spcBef>
                <a:spcPts val="0"/>
              </a:spcBef>
              <a:spcAft>
                <a:spcPts val="0"/>
              </a:spcAft>
              <a:buSzPts val="1800"/>
              <a:buChar char="●"/>
            </a:pPr>
            <a:r>
              <a:rPr lang="en-US" b="1">
                <a:solidFill>
                  <a:schemeClr val="dk1"/>
                </a:solidFill>
              </a:rPr>
              <a:t>Handling missing values</a:t>
            </a:r>
            <a:r>
              <a:rPr lang="en-US">
                <a:solidFill>
                  <a:schemeClr val="dk1"/>
                </a:solidFill>
              </a:rPr>
              <a:t>: </a:t>
            </a:r>
            <a:endParaRPr/>
          </a:p>
          <a:p>
            <a:pPr marL="457200" lvl="0" indent="-342900" algn="l" rtl="0">
              <a:lnSpc>
                <a:spcPct val="115000"/>
              </a:lnSpc>
              <a:spcBef>
                <a:spcPts val="0"/>
              </a:spcBef>
              <a:spcAft>
                <a:spcPts val="0"/>
              </a:spcAft>
              <a:buSzPts val="1800"/>
              <a:buChar char="●"/>
            </a:pPr>
            <a:r>
              <a:rPr lang="en-US">
                <a:solidFill>
                  <a:schemeClr val="dk1"/>
                </a:solidFill>
              </a:rPr>
              <a:t>     Continuous : Median</a:t>
            </a:r>
            <a:endParaRPr/>
          </a:p>
          <a:p>
            <a:pPr marL="457200" lvl="0" indent="-342900" algn="l" rtl="0">
              <a:lnSpc>
                <a:spcPct val="115000"/>
              </a:lnSpc>
              <a:spcBef>
                <a:spcPts val="0"/>
              </a:spcBef>
              <a:spcAft>
                <a:spcPts val="0"/>
              </a:spcAft>
              <a:buSzPts val="1800"/>
              <a:buChar char="●"/>
            </a:pPr>
            <a:r>
              <a:rPr lang="en-US">
                <a:solidFill>
                  <a:schemeClr val="dk1"/>
                </a:solidFill>
              </a:rPr>
              <a:t>     Categorical : Mode</a:t>
            </a:r>
            <a:endParaRPr/>
          </a:p>
          <a:p>
            <a:pPr marL="457200" lvl="0" indent="-342900" algn="l" rtl="0">
              <a:lnSpc>
                <a:spcPct val="115000"/>
              </a:lnSpc>
              <a:spcBef>
                <a:spcPts val="0"/>
              </a:spcBef>
              <a:spcAft>
                <a:spcPts val="0"/>
              </a:spcAft>
              <a:buSzPts val="1800"/>
              <a:buNone/>
            </a:pPr>
            <a:r>
              <a:rPr lang="en-US"/>
              <a:t> </a:t>
            </a: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Target Variable and Features selection</a:t>
            </a:r>
            <a:endParaRPr/>
          </a:p>
        </p:txBody>
      </p:sp>
      <p:sp>
        <p:nvSpPr>
          <p:cNvPr id="122" name="Google Shape;122;p23"/>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a:solidFill>
                  <a:schemeClr val="dk1"/>
                </a:solidFill>
              </a:rPr>
              <a:t>The Target variable  is ‘co2’. </a:t>
            </a:r>
            <a:endParaRPr/>
          </a:p>
          <a:p>
            <a:pPr marL="457200" lvl="0" indent="-342900" algn="l" rtl="0">
              <a:lnSpc>
                <a:spcPct val="115000"/>
              </a:lnSpc>
              <a:spcBef>
                <a:spcPts val="0"/>
              </a:spcBef>
              <a:spcAft>
                <a:spcPts val="0"/>
              </a:spcAft>
              <a:buSzPts val="1800"/>
              <a:buChar char="●"/>
            </a:pPr>
            <a:r>
              <a:rPr lang="en-US">
                <a:solidFill>
                  <a:schemeClr val="dk1"/>
                </a:solidFill>
              </a:rPr>
              <a:t>Amongst the 31 variables, most relevant variables on available data and characteristics are:</a:t>
            </a:r>
            <a:r>
              <a:rPr lang="en-US"/>
              <a:t> </a:t>
            </a:r>
            <a:r>
              <a:rPr lang="en-US">
                <a:solidFill>
                  <a:schemeClr val="dk1"/>
                </a:solidFill>
              </a:rPr>
              <a:t>Year, manufacturer, model, euro_standard, transmission, transmission_type, engine_capacity, fuel_type, urban_imperial, extra_urban_imperial, combined_imperial, noise_level, co_emissions, nox_emissions,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Exploratory Data Analysis</a:t>
            </a:r>
            <a:endParaRPr/>
          </a:p>
        </p:txBody>
      </p:sp>
      <p:sp>
        <p:nvSpPr>
          <p:cNvPr id="128" name="Google Shape;128;p24"/>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None/>
            </a:pPr>
            <a:endParaRPr/>
          </a:p>
        </p:txBody>
      </p:sp>
      <p:pic>
        <p:nvPicPr>
          <p:cNvPr id="129" name="Google Shape;129;p24"/>
          <p:cNvPicPr preferRelativeResize="0"/>
          <p:nvPr/>
        </p:nvPicPr>
        <p:blipFill rotWithShape="1">
          <a:blip r:embed="rId3">
            <a:alphaModFix/>
          </a:blip>
          <a:srcRect/>
          <a:stretch/>
        </p:blipFill>
        <p:spPr>
          <a:xfrm>
            <a:off x="695741" y="1444604"/>
            <a:ext cx="3548268" cy="2290646"/>
          </a:xfrm>
          <a:prstGeom prst="rect">
            <a:avLst/>
          </a:prstGeom>
          <a:noFill/>
          <a:ln>
            <a:noFill/>
          </a:ln>
        </p:spPr>
      </p:pic>
      <p:pic>
        <p:nvPicPr>
          <p:cNvPr id="130" name="Google Shape;130;p24"/>
          <p:cNvPicPr preferRelativeResize="0"/>
          <p:nvPr/>
        </p:nvPicPr>
        <p:blipFill rotWithShape="1">
          <a:blip r:embed="rId4">
            <a:alphaModFix/>
          </a:blip>
          <a:srcRect/>
          <a:stretch/>
        </p:blipFill>
        <p:spPr>
          <a:xfrm>
            <a:off x="4880113" y="1610139"/>
            <a:ext cx="3431550" cy="1868557"/>
          </a:xfrm>
          <a:prstGeom prst="rect">
            <a:avLst/>
          </a:prstGeom>
          <a:noFill/>
          <a:ln>
            <a:noFill/>
          </a:ln>
        </p:spPr>
      </p:pic>
      <p:sp>
        <p:nvSpPr>
          <p:cNvPr id="131" name="Google Shape;131;p24"/>
          <p:cNvSpPr txBox="1"/>
          <p:nvPr/>
        </p:nvSpPr>
        <p:spPr>
          <a:xfrm>
            <a:off x="1103243" y="3975652"/>
            <a:ext cx="2445027" cy="738664"/>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 Most vehicles have smaller engines, and fewer vehicles have larger engines</a:t>
            </a:r>
            <a:endParaRPr/>
          </a:p>
        </p:txBody>
      </p:sp>
      <p:sp>
        <p:nvSpPr>
          <p:cNvPr id="132" name="Google Shape;132;p24"/>
          <p:cNvSpPr txBox="1"/>
          <p:nvPr/>
        </p:nvSpPr>
        <p:spPr>
          <a:xfrm>
            <a:off x="5327374" y="3876261"/>
            <a:ext cx="2713383" cy="738664"/>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As CO2 emissions increase, the number of vehicles decreases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a:stretch/>
        </p:blipFill>
        <p:spPr>
          <a:xfrm>
            <a:off x="685800" y="991865"/>
            <a:ext cx="4442792" cy="2924154"/>
          </a:xfrm>
          <a:prstGeom prst="rect">
            <a:avLst/>
          </a:prstGeom>
          <a:noFill/>
          <a:ln>
            <a:noFill/>
          </a:ln>
        </p:spPr>
      </p:pic>
      <p:sp>
        <p:nvSpPr>
          <p:cNvPr id="138" name="Google Shape;138;p25"/>
          <p:cNvSpPr txBox="1"/>
          <p:nvPr/>
        </p:nvSpPr>
        <p:spPr>
          <a:xfrm>
            <a:off x="5605670" y="1282148"/>
            <a:ext cx="3031434" cy="2246769"/>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A high frequency of vehicles have low NOx emissions.</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 As the NOx emissions increase, the frequency of vehicles drastically decreases.</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 Indicates that higher NOx emissions are much less common in this dataset</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6"/>
          <p:cNvPicPr preferRelativeResize="0"/>
          <p:nvPr/>
        </p:nvPicPr>
        <p:blipFill rotWithShape="1">
          <a:blip r:embed="rId3">
            <a:alphaModFix/>
          </a:blip>
          <a:srcRect/>
          <a:stretch/>
        </p:blipFill>
        <p:spPr>
          <a:xfrm>
            <a:off x="626165" y="1351722"/>
            <a:ext cx="4641574" cy="2690604"/>
          </a:xfrm>
          <a:prstGeom prst="rect">
            <a:avLst/>
          </a:prstGeom>
          <a:noFill/>
          <a:ln>
            <a:noFill/>
          </a:ln>
        </p:spPr>
      </p:pic>
      <p:sp>
        <p:nvSpPr>
          <p:cNvPr id="144" name="Google Shape;144;p26"/>
          <p:cNvSpPr txBox="1"/>
          <p:nvPr/>
        </p:nvSpPr>
        <p:spPr>
          <a:xfrm>
            <a:off x="5933661" y="2405270"/>
            <a:ext cx="2266122" cy="738664"/>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Right skewed-Many vehicles have relatively low CO emissions.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body" idx="1"/>
          </p:nvPr>
        </p:nvSpPr>
        <p:spPr>
          <a:xfrm>
            <a:off x="437745" y="846306"/>
            <a:ext cx="3959157" cy="3920246"/>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pic>
        <p:nvPicPr>
          <p:cNvPr id="150" name="Google Shape;150;p27"/>
          <p:cNvPicPr preferRelativeResize="0"/>
          <p:nvPr/>
        </p:nvPicPr>
        <p:blipFill rotWithShape="1">
          <a:blip r:embed="rId3">
            <a:alphaModFix/>
          </a:blip>
          <a:srcRect/>
          <a:stretch/>
        </p:blipFill>
        <p:spPr>
          <a:xfrm>
            <a:off x="262647" y="723644"/>
            <a:ext cx="4220994" cy="4065810"/>
          </a:xfrm>
          <a:prstGeom prst="rect">
            <a:avLst/>
          </a:prstGeom>
          <a:noFill/>
          <a:ln>
            <a:noFill/>
          </a:ln>
        </p:spPr>
      </p:pic>
      <p:sp>
        <p:nvSpPr>
          <p:cNvPr id="151" name="Google Shape;151;p27"/>
          <p:cNvSpPr txBox="1"/>
          <p:nvPr/>
        </p:nvSpPr>
        <p:spPr>
          <a:xfrm>
            <a:off x="4963886" y="2538919"/>
            <a:ext cx="3707841" cy="523220"/>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 Count of vehicles by different manufacturers.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body" idx="1"/>
          </p:nvPr>
        </p:nvSpPr>
        <p:spPr>
          <a:xfrm>
            <a:off x="554478" y="1293779"/>
            <a:ext cx="3959156" cy="2811293"/>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pic>
        <p:nvPicPr>
          <p:cNvPr id="157" name="Google Shape;157;p28"/>
          <p:cNvPicPr preferRelativeResize="0"/>
          <p:nvPr/>
        </p:nvPicPr>
        <p:blipFill rotWithShape="1">
          <a:blip r:embed="rId3">
            <a:alphaModFix/>
          </a:blip>
          <a:srcRect/>
          <a:stretch/>
        </p:blipFill>
        <p:spPr>
          <a:xfrm>
            <a:off x="389106" y="1070042"/>
            <a:ext cx="4548956" cy="3234585"/>
          </a:xfrm>
          <a:prstGeom prst="rect">
            <a:avLst/>
          </a:prstGeom>
          <a:noFill/>
          <a:ln>
            <a:noFill/>
          </a:ln>
        </p:spPr>
      </p:pic>
      <p:sp>
        <p:nvSpPr>
          <p:cNvPr id="158" name="Google Shape;158;p28"/>
          <p:cNvSpPr txBox="1"/>
          <p:nvPr/>
        </p:nvSpPr>
        <p:spPr>
          <a:xfrm>
            <a:off x="5437763" y="2529191"/>
            <a:ext cx="3336586" cy="307777"/>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 Petrol and Diesel are predominant.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9"/>
          <p:cNvPicPr preferRelativeResize="0"/>
          <p:nvPr/>
        </p:nvPicPr>
        <p:blipFill rotWithShape="1">
          <a:blip r:embed="rId3">
            <a:alphaModFix/>
          </a:blip>
          <a:srcRect/>
          <a:stretch/>
        </p:blipFill>
        <p:spPr>
          <a:xfrm>
            <a:off x="854764" y="1726640"/>
            <a:ext cx="3867358" cy="2323555"/>
          </a:xfrm>
          <a:prstGeom prst="rect">
            <a:avLst/>
          </a:prstGeom>
          <a:noFill/>
          <a:ln>
            <a:noFill/>
          </a:ln>
        </p:spPr>
      </p:pic>
      <p:sp>
        <p:nvSpPr>
          <p:cNvPr id="164" name="Google Shape;164;p29"/>
          <p:cNvSpPr txBox="1"/>
          <p:nvPr/>
        </p:nvSpPr>
        <p:spPr>
          <a:xfrm>
            <a:off x="5108714" y="1928191"/>
            <a:ext cx="2464904" cy="954107"/>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Unimodal-fewer vehicles have lower or higher noise levels compared to the central peak.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Introduction</a:t>
            </a:r>
            <a:endParaRPr/>
          </a:p>
        </p:txBody>
      </p:sp>
      <p:sp>
        <p:nvSpPr>
          <p:cNvPr id="61" name="Google Shape;61;p12"/>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The primary aim is to analyze and predict CO2 emissions from various vehicles using the 'Car Fuel &amp; Emissions 2000-2013' dataset.</a:t>
            </a:r>
            <a:endParaRPr dirty="0">
              <a:latin typeface="+mj-lt"/>
            </a:endParaRPr>
          </a:p>
          <a:p>
            <a:pPr marL="114300" lvl="0" indent="0" algn="l" rtl="0">
              <a:lnSpc>
                <a:spcPct val="115000"/>
              </a:lnSpc>
              <a:spcBef>
                <a:spcPts val="0"/>
              </a:spcBef>
              <a:spcAft>
                <a:spcPts val="0"/>
              </a:spcAft>
              <a:buSzPts val="1800"/>
              <a:buNone/>
            </a:pPr>
            <a:endParaRPr dirty="0">
              <a:solidFill>
                <a:srgbClr val="000000"/>
              </a:solidFill>
              <a:latin typeface="+mj-lt"/>
              <a:ea typeface="Helvetica Neue"/>
              <a:cs typeface="Helvetica Neue"/>
              <a:sym typeface="Helvetica Neue"/>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Leveraging vehicle data to predict CO2 emissions, aiming to contribute to the development of greener transportation options.</a:t>
            </a:r>
            <a:endParaRPr dirty="0">
              <a:latin typeface="+mj-lt"/>
            </a:endParaRPr>
          </a:p>
          <a:p>
            <a:pPr marL="114300" lvl="0" indent="0" algn="l" rtl="0">
              <a:lnSpc>
                <a:spcPct val="115000"/>
              </a:lnSpc>
              <a:spcBef>
                <a:spcPts val="0"/>
              </a:spcBef>
              <a:spcAft>
                <a:spcPts val="0"/>
              </a:spcAft>
              <a:buSzPts val="1800"/>
              <a:buNone/>
            </a:pPr>
            <a:endParaRPr dirty="0">
              <a:solidFill>
                <a:srgbClr val="000000"/>
              </a:solidFill>
              <a:latin typeface="+mj-lt"/>
              <a:ea typeface="Helvetica Neue"/>
              <a:cs typeface="Helvetica Neue"/>
              <a:sym typeface="Helvetica Neue"/>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Explore patterns and relationships to understand the factors influencing vehicle emissions, contributing to better environmental management.</a:t>
            </a:r>
            <a:endParaRPr dirty="0">
              <a:latin typeface="+mj-lt"/>
            </a:endParaRPr>
          </a:p>
          <a:p>
            <a:pPr marL="114300" lvl="0" indent="0" algn="l" rtl="0">
              <a:lnSpc>
                <a:spcPct val="115000"/>
              </a:lnSpc>
              <a:spcBef>
                <a:spcPts val="0"/>
              </a:spcBef>
              <a:spcAft>
                <a:spcPts val="0"/>
              </a:spcAft>
              <a:buSzPts val="1800"/>
              <a:buNone/>
            </a:pPr>
            <a:endParaRPr dirty="0">
              <a:solidFill>
                <a:srgbClr val="000000"/>
              </a:solidFill>
              <a:latin typeface="+mj-lt"/>
              <a:ea typeface="Helvetica Neue"/>
              <a:cs typeface="Helvetica Neue"/>
              <a:sym typeface="Helvetica Neue"/>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Apply  machine learning techniques to forecast emissions, aiming to enhance environmental planning.</a:t>
            </a:r>
            <a:endParaRPr dirty="0">
              <a:latin typeface="+mj-lt"/>
            </a:endParaRPr>
          </a:p>
          <a:p>
            <a:pPr marL="114300" lvl="0" indent="0" algn="l" rtl="0">
              <a:lnSpc>
                <a:spcPct val="115000"/>
              </a:lnSpc>
              <a:spcBef>
                <a:spcPts val="0"/>
              </a:spcBef>
              <a:spcAft>
                <a:spcPts val="0"/>
              </a:spcAft>
              <a:buSzPts val="18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0"/>
          <p:cNvPicPr preferRelativeResize="0"/>
          <p:nvPr/>
        </p:nvPicPr>
        <p:blipFill rotWithShape="1">
          <a:blip r:embed="rId3">
            <a:alphaModFix/>
          </a:blip>
          <a:srcRect/>
          <a:stretch/>
        </p:blipFill>
        <p:spPr>
          <a:xfrm>
            <a:off x="844825" y="1103243"/>
            <a:ext cx="4472609" cy="3289853"/>
          </a:xfrm>
          <a:prstGeom prst="rect">
            <a:avLst/>
          </a:prstGeom>
          <a:noFill/>
          <a:ln>
            <a:noFill/>
          </a:ln>
        </p:spPr>
      </p:pic>
      <p:sp>
        <p:nvSpPr>
          <p:cNvPr id="170" name="Google Shape;170;p30"/>
          <p:cNvSpPr txBox="1"/>
          <p:nvPr/>
        </p:nvSpPr>
        <p:spPr>
          <a:xfrm>
            <a:off x="5546691" y="1857982"/>
            <a:ext cx="3179866" cy="738664"/>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Does not show a clear trend in CO2 emissions reduction or increase over time.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1"/>
          <p:cNvPicPr preferRelativeResize="0"/>
          <p:nvPr/>
        </p:nvPicPr>
        <p:blipFill rotWithShape="1">
          <a:blip r:embed="rId3">
            <a:alphaModFix/>
          </a:blip>
          <a:srcRect/>
          <a:stretch/>
        </p:blipFill>
        <p:spPr>
          <a:xfrm>
            <a:off x="333375" y="844827"/>
            <a:ext cx="8477250" cy="2653747"/>
          </a:xfrm>
          <a:prstGeom prst="rect">
            <a:avLst/>
          </a:prstGeom>
          <a:noFill/>
          <a:ln>
            <a:noFill/>
          </a:ln>
        </p:spPr>
      </p:pic>
      <p:sp>
        <p:nvSpPr>
          <p:cNvPr id="176" name="Google Shape;176;p31"/>
          <p:cNvSpPr txBox="1"/>
          <p:nvPr/>
        </p:nvSpPr>
        <p:spPr>
          <a:xfrm>
            <a:off x="1321905" y="4104861"/>
            <a:ext cx="14908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Less efficiency</a:t>
            </a:r>
            <a:endParaRPr/>
          </a:p>
        </p:txBody>
      </p:sp>
      <p:sp>
        <p:nvSpPr>
          <p:cNvPr id="177" name="Google Shape;177;p31"/>
          <p:cNvSpPr txBox="1"/>
          <p:nvPr/>
        </p:nvSpPr>
        <p:spPr>
          <a:xfrm>
            <a:off x="3925957" y="4104862"/>
            <a:ext cx="17393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More fuel-efficient</a:t>
            </a:r>
            <a:endParaRPr/>
          </a:p>
        </p:txBody>
      </p:sp>
      <p:sp>
        <p:nvSpPr>
          <p:cNvPr id="178" name="Google Shape;178;p31"/>
          <p:cNvSpPr txBox="1"/>
          <p:nvPr/>
        </p:nvSpPr>
        <p:spPr>
          <a:xfrm>
            <a:off x="6219930" y="3908810"/>
            <a:ext cx="262261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Better overall efficiency but still less than extra-urban driving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2"/>
          <p:cNvPicPr preferRelativeResize="0"/>
          <p:nvPr/>
        </p:nvPicPr>
        <p:blipFill rotWithShape="1">
          <a:blip r:embed="rId3">
            <a:alphaModFix/>
          </a:blip>
          <a:srcRect/>
          <a:stretch/>
        </p:blipFill>
        <p:spPr>
          <a:xfrm>
            <a:off x="819564" y="1441174"/>
            <a:ext cx="3553653" cy="2594113"/>
          </a:xfrm>
          <a:prstGeom prst="rect">
            <a:avLst/>
          </a:prstGeom>
          <a:noFill/>
          <a:ln>
            <a:noFill/>
          </a:ln>
        </p:spPr>
      </p:pic>
      <p:sp>
        <p:nvSpPr>
          <p:cNvPr id="184" name="Google Shape;184;p32"/>
          <p:cNvSpPr txBox="1"/>
          <p:nvPr/>
        </p:nvSpPr>
        <p:spPr>
          <a:xfrm>
            <a:off x="4780722" y="1659835"/>
            <a:ext cx="4081925" cy="1169551"/>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 Euro 4 standards were actively enforced.</a:t>
            </a:r>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 Euro 1 and Euro 2 -phasing out of older vehicles.</a:t>
            </a:r>
            <a:endParaRPr/>
          </a:p>
          <a:p>
            <a:pPr marL="0" marR="0" lvl="0" indent="-88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 Euro 5 and Euro 6-potentially reflecting the transition.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a:stretch/>
        </p:blipFill>
        <p:spPr>
          <a:xfrm>
            <a:off x="970208" y="785191"/>
            <a:ext cx="4949685" cy="3945835"/>
          </a:xfrm>
          <a:prstGeom prst="rect">
            <a:avLst/>
          </a:prstGeom>
          <a:noFill/>
          <a:ln>
            <a:noFill/>
          </a:ln>
        </p:spPr>
      </p:pic>
      <p:pic>
        <p:nvPicPr>
          <p:cNvPr id="190" name="Google Shape;190;p33"/>
          <p:cNvPicPr preferRelativeResize="0"/>
          <p:nvPr/>
        </p:nvPicPr>
        <p:blipFill>
          <a:blip r:embed="rId4">
            <a:alphaModFix/>
          </a:blip>
          <a:stretch>
            <a:fillRect/>
          </a:stretch>
        </p:blipFill>
        <p:spPr>
          <a:xfrm>
            <a:off x="5825851" y="2106474"/>
            <a:ext cx="3157600" cy="1245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Insights</a:t>
            </a:r>
            <a:endParaRPr/>
          </a:p>
        </p:txBody>
      </p:sp>
      <p:sp>
        <p:nvSpPr>
          <p:cNvPr id="196" name="Google Shape;196;p34"/>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400">
                <a:solidFill>
                  <a:schemeClr val="dk1"/>
                </a:solidFill>
              </a:rPr>
              <a:t>Year (-0.3274): This negative correlation indicates that newer vehicles (higher 'year') tend to have lower CO2 emissions. This could be due to advancements in technology, more efficient engines, and stricter emission standards in newer models</a:t>
            </a:r>
            <a:r>
              <a:rPr lang="en-US" sz="1400"/>
              <a:t>.</a:t>
            </a:r>
            <a:endParaRPr/>
          </a:p>
          <a:p>
            <a:pPr marL="457200" lvl="0" indent="-228600" algn="l" rtl="0">
              <a:lnSpc>
                <a:spcPct val="115000"/>
              </a:lnSpc>
              <a:spcBef>
                <a:spcPts val="0"/>
              </a:spcBef>
              <a:spcAft>
                <a:spcPts val="0"/>
              </a:spcAft>
              <a:buSzPts val="1800"/>
              <a:buNone/>
            </a:pPr>
            <a:endParaRPr sz="1400"/>
          </a:p>
          <a:p>
            <a:pPr marL="457200" lvl="0" indent="-342900" algn="l" rtl="0">
              <a:lnSpc>
                <a:spcPct val="115000"/>
              </a:lnSpc>
              <a:spcBef>
                <a:spcPts val="0"/>
              </a:spcBef>
              <a:spcAft>
                <a:spcPts val="0"/>
              </a:spcAft>
              <a:buSzPts val="1800"/>
              <a:buChar char="●"/>
            </a:pPr>
            <a:r>
              <a:rPr lang="en-US" sz="1400">
                <a:solidFill>
                  <a:schemeClr val="dk1"/>
                </a:solidFill>
              </a:rPr>
              <a:t>Euro Standard (-0.3289): Similar to 'year', the negative correlation here suggests that vehicles conforming to higher Euro standards (which are stricter in terms of emissions) are associated with lower CO2 emissions. This aligns with the objective of these standards to reduce vehicle emissions</a:t>
            </a:r>
            <a:r>
              <a:rPr lang="en-US" sz="1400"/>
              <a:t>.</a:t>
            </a:r>
            <a:endParaRPr/>
          </a:p>
          <a:p>
            <a:pPr marL="457200" lvl="0" indent="-228600" algn="l" rtl="0">
              <a:lnSpc>
                <a:spcPct val="115000"/>
              </a:lnSpc>
              <a:spcBef>
                <a:spcPts val="0"/>
              </a:spcBef>
              <a:spcAft>
                <a:spcPts val="0"/>
              </a:spcAft>
              <a:buSzPts val="1800"/>
              <a:buNone/>
            </a:pPr>
            <a:endParaRPr sz="1400"/>
          </a:p>
          <a:p>
            <a:pPr marL="457200" lvl="0" indent="-342900" algn="l" rtl="0">
              <a:lnSpc>
                <a:spcPct val="115000"/>
              </a:lnSpc>
              <a:spcBef>
                <a:spcPts val="0"/>
              </a:spcBef>
              <a:spcAft>
                <a:spcPts val="0"/>
              </a:spcAft>
              <a:buSzPts val="1800"/>
              <a:buChar char="●"/>
            </a:pPr>
            <a:r>
              <a:rPr lang="en-US" sz="1400">
                <a:solidFill>
                  <a:schemeClr val="dk1"/>
                </a:solidFill>
              </a:rPr>
              <a:t>Engine Capacity (0.7974): A strong positive correlation indicates that larger engine capacities are associated with higher CO2 emissions. This is expected, as larger engines typically consume more fuel</a:t>
            </a:r>
            <a:r>
              <a:rPr lang="en-US" sz="1400"/>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Insights</a:t>
            </a:r>
            <a:endParaRPr/>
          </a:p>
        </p:txBody>
      </p:sp>
      <p:sp>
        <p:nvSpPr>
          <p:cNvPr id="202" name="Google Shape;202;p35"/>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400">
                <a:solidFill>
                  <a:schemeClr val="dk1"/>
                </a:solidFill>
              </a:rPr>
              <a:t>Noise Level (0.2518): This positive but weaker correlation suggests a mild association between higher noise levels and higher CO2 emissions. This might reflect larger or more powerful engines that both emit more noise and CO2.</a:t>
            </a:r>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342900" algn="l" rtl="0">
              <a:lnSpc>
                <a:spcPct val="115000"/>
              </a:lnSpc>
              <a:spcBef>
                <a:spcPts val="0"/>
              </a:spcBef>
              <a:spcAft>
                <a:spcPts val="0"/>
              </a:spcAft>
              <a:buSzPts val="1800"/>
              <a:buChar char="●"/>
            </a:pPr>
            <a:r>
              <a:rPr lang="en-US" sz="1400">
                <a:solidFill>
                  <a:schemeClr val="dk1"/>
                </a:solidFill>
              </a:rPr>
              <a:t>Urban Imperial (-0.8614), Extra Urban Imperial (-0.8985), Combined Imperial (-0.8854): These strong negative correlations indicate that higher fuel efficiency (measured in miles per gallon in urban, extra-urban, and combined settings) corresponds to lower CO2 emissions. This is logical as more fuel-efficient vehicles use less fuel for the same distance and thus emit less CO2.</a:t>
            </a:r>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342900" algn="l" rtl="0">
              <a:lnSpc>
                <a:spcPct val="115000"/>
              </a:lnSpc>
              <a:spcBef>
                <a:spcPts val="0"/>
              </a:spcBef>
              <a:spcAft>
                <a:spcPts val="0"/>
              </a:spcAft>
              <a:buSzPts val="1800"/>
              <a:buChar char="●"/>
            </a:pPr>
            <a:r>
              <a:rPr lang="en-US" sz="1400">
                <a:solidFill>
                  <a:schemeClr val="dk1"/>
                </a:solidFill>
              </a:rPr>
              <a:t>The values indicate that engine capacity and fuel efficiency metrics are particularly strong predictors of CO2 emissions. The 'year' and 'euro_standard' also play significant roles, reflecting changes in vehicle technology and regulations over time.</a:t>
            </a:r>
            <a:endParaRPr/>
          </a:p>
          <a:p>
            <a:pPr marL="457200" lvl="0" indent="-228600" algn="l" rtl="0">
              <a:lnSpc>
                <a:spcPct val="115000"/>
              </a:lnSpc>
              <a:spcBef>
                <a:spcPts val="0"/>
              </a:spcBef>
              <a:spcAft>
                <a:spcPts val="0"/>
              </a:spcAft>
              <a:buSzPts val="18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Machine Learning Models </a:t>
            </a:r>
            <a:endParaRPr/>
          </a:p>
        </p:txBody>
      </p:sp>
      <p:sp>
        <p:nvSpPr>
          <p:cNvPr id="208" name="Google Shape;208;p36"/>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a:t>Linear Regression</a:t>
            </a:r>
            <a:endParaRPr/>
          </a:p>
          <a:p>
            <a:pPr marL="457200" lvl="0" indent="-342900" algn="l" rtl="0">
              <a:lnSpc>
                <a:spcPct val="115000"/>
              </a:lnSpc>
              <a:spcBef>
                <a:spcPts val="0"/>
              </a:spcBef>
              <a:spcAft>
                <a:spcPts val="0"/>
              </a:spcAft>
              <a:buSzPts val="1800"/>
              <a:buChar char="●"/>
            </a:pPr>
            <a:r>
              <a:rPr lang="en-US"/>
              <a:t>Visualizing the Effects of Lasso(L1) and Ridge(L2) Regularization on CO2 Emission Prediction</a:t>
            </a:r>
            <a:endParaRPr/>
          </a:p>
          <a:p>
            <a:pPr marL="457200" lvl="0" indent="-342900" algn="l" rtl="0">
              <a:lnSpc>
                <a:spcPct val="115000"/>
              </a:lnSpc>
              <a:spcBef>
                <a:spcPts val="0"/>
              </a:spcBef>
              <a:spcAft>
                <a:spcPts val="0"/>
              </a:spcAft>
              <a:buSzPts val="1800"/>
              <a:buChar char="●"/>
            </a:pPr>
            <a:r>
              <a:rPr lang="en-US"/>
              <a:t>Decision Trees</a:t>
            </a:r>
            <a:endParaRPr/>
          </a:p>
          <a:p>
            <a:pPr marL="457200" lvl="0" indent="-342900" algn="l" rtl="0">
              <a:lnSpc>
                <a:spcPct val="115000"/>
              </a:lnSpc>
              <a:spcBef>
                <a:spcPts val="0"/>
              </a:spcBef>
              <a:spcAft>
                <a:spcPts val="0"/>
              </a:spcAft>
              <a:buSzPts val="1800"/>
              <a:buChar char="●"/>
            </a:pPr>
            <a:r>
              <a:rPr lang="en-US"/>
              <a:t>Bagged Decision Tree Regressor</a:t>
            </a:r>
            <a:endParaRPr/>
          </a:p>
          <a:p>
            <a:pPr marL="457200" lvl="0" indent="-342900" algn="l" rtl="0">
              <a:lnSpc>
                <a:spcPct val="115000"/>
              </a:lnSpc>
              <a:spcBef>
                <a:spcPts val="0"/>
              </a:spcBef>
              <a:spcAft>
                <a:spcPts val="0"/>
              </a:spcAft>
              <a:buSzPts val="1800"/>
              <a:buChar char="●"/>
            </a:pPr>
            <a:r>
              <a:rPr lang="en-US"/>
              <a:t>Random Forest </a:t>
            </a:r>
            <a:endParaRPr/>
          </a:p>
          <a:p>
            <a:pPr marL="457200" lvl="0" indent="-342900" algn="l" rtl="0">
              <a:lnSpc>
                <a:spcPct val="115000"/>
              </a:lnSpc>
              <a:spcBef>
                <a:spcPts val="0"/>
              </a:spcBef>
              <a:spcAft>
                <a:spcPts val="0"/>
              </a:spcAft>
              <a:buSzPts val="1800"/>
              <a:buChar char="●"/>
            </a:pPr>
            <a:r>
              <a:rPr lang="en-US"/>
              <a:t>Gradient Boosting</a:t>
            </a:r>
            <a:endParaRPr/>
          </a:p>
          <a:p>
            <a:pPr marL="457200" lvl="0" indent="-342900" algn="l" rtl="0">
              <a:lnSpc>
                <a:spcPct val="115000"/>
              </a:lnSpc>
              <a:spcBef>
                <a:spcPts val="0"/>
              </a:spcBef>
              <a:spcAft>
                <a:spcPts val="0"/>
              </a:spcAft>
              <a:buSzPts val="1800"/>
              <a:buChar char="●"/>
            </a:pPr>
            <a:r>
              <a:rPr lang="en-US"/>
              <a:t>Neural Network</a:t>
            </a:r>
            <a:endParaRPr/>
          </a:p>
          <a:p>
            <a:pPr marL="457200" lvl="0" indent="-342900" algn="l" rtl="0">
              <a:lnSpc>
                <a:spcPct val="115000"/>
              </a:lnSpc>
              <a:spcBef>
                <a:spcPts val="0"/>
              </a:spcBef>
              <a:spcAft>
                <a:spcPts val="0"/>
              </a:spcAft>
              <a:buSzPts val="1800"/>
              <a:buChar char="●"/>
            </a:pPr>
            <a:r>
              <a:rPr lang="en-US"/>
              <a:t>Support Vector Regressor</a:t>
            </a:r>
            <a:endParaRPr/>
          </a:p>
          <a:p>
            <a:pPr marL="457200" lvl="0" indent="-342900" algn="l" rtl="0">
              <a:lnSpc>
                <a:spcPct val="115000"/>
              </a:lnSpc>
              <a:spcBef>
                <a:spcPts val="0"/>
              </a:spcBef>
              <a:spcAft>
                <a:spcPts val="0"/>
              </a:spcAft>
              <a:buSzPts val="1800"/>
              <a:buChar char="●"/>
            </a:pPr>
            <a:r>
              <a:rPr lang="en-US"/>
              <a:t> KNN Regression</a:t>
            </a:r>
            <a:endParaRPr/>
          </a:p>
          <a:p>
            <a:pPr marL="457200" lvl="0" indent="-342900" algn="l" rtl="0">
              <a:lnSpc>
                <a:spcPct val="115000"/>
              </a:lnSpc>
              <a:spcBef>
                <a:spcPts val="0"/>
              </a:spcBef>
              <a:spcAft>
                <a:spcPts val="0"/>
              </a:spcAft>
              <a:buSzPts val="1800"/>
              <a:buChar char="●"/>
            </a:pPr>
            <a:r>
              <a:rPr lang="en-US"/>
              <a:t>AdaBoost Regression</a:t>
            </a:r>
            <a:endParaRPr/>
          </a:p>
          <a:p>
            <a:pPr marL="457200" lvl="0" indent="-342900" algn="l" rtl="0">
              <a:lnSpc>
                <a:spcPct val="115000"/>
              </a:lnSpc>
              <a:spcBef>
                <a:spcPts val="0"/>
              </a:spcBef>
              <a:spcAft>
                <a:spcPts val="0"/>
              </a:spcAft>
              <a:buSzPts val="1800"/>
              <a:buChar char="●"/>
            </a:pPr>
            <a:r>
              <a:rPr lang="en-US"/>
              <a:t>Bayesian Regression</a:t>
            </a:r>
            <a:endParaRPr/>
          </a:p>
          <a:p>
            <a:pPr marL="114300" lvl="0" indent="0" algn="l" rtl="0">
              <a:lnSpc>
                <a:spcPct val="115000"/>
              </a:lnSpc>
              <a:spcBef>
                <a:spcPts val="0"/>
              </a:spcBef>
              <a:spcAft>
                <a:spcPts val="0"/>
              </a:spcAft>
              <a:buSzPts val="1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7"/>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Linear Regression</a:t>
            </a:r>
            <a:endParaRPr/>
          </a:p>
        </p:txBody>
      </p:sp>
      <p:pic>
        <p:nvPicPr>
          <p:cNvPr id="214" name="Google Shape;214;p37"/>
          <p:cNvPicPr preferRelativeResize="0"/>
          <p:nvPr/>
        </p:nvPicPr>
        <p:blipFill rotWithShape="1">
          <a:blip r:embed="rId3">
            <a:alphaModFix/>
          </a:blip>
          <a:srcRect/>
          <a:stretch/>
        </p:blipFill>
        <p:spPr>
          <a:xfrm>
            <a:off x="210503" y="1176337"/>
            <a:ext cx="3724275" cy="1266825"/>
          </a:xfrm>
          <a:prstGeom prst="rect">
            <a:avLst/>
          </a:prstGeom>
          <a:noFill/>
          <a:ln>
            <a:noFill/>
          </a:ln>
        </p:spPr>
      </p:pic>
      <p:pic>
        <p:nvPicPr>
          <p:cNvPr id="215" name="Google Shape;215;p37"/>
          <p:cNvPicPr preferRelativeResize="0"/>
          <p:nvPr/>
        </p:nvPicPr>
        <p:blipFill rotWithShape="1">
          <a:blip r:embed="rId4">
            <a:alphaModFix/>
          </a:blip>
          <a:srcRect/>
          <a:stretch/>
        </p:blipFill>
        <p:spPr>
          <a:xfrm>
            <a:off x="3934778" y="1176337"/>
            <a:ext cx="4758689" cy="31291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txBox="1">
            <a:spLocks noGrp="1"/>
          </p:cNvSpPr>
          <p:nvPr>
            <p:ph type="title"/>
          </p:nvPr>
        </p:nvSpPr>
        <p:spPr>
          <a:xfrm>
            <a:off x="311700" y="649750"/>
            <a:ext cx="3338280" cy="180103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000" b="1">
                <a:latin typeface="Times New Roman"/>
                <a:ea typeface="Times New Roman"/>
                <a:cs typeface="Times New Roman"/>
                <a:sym typeface="Times New Roman"/>
              </a:rPr>
              <a:t>Visualizing the Effects of Lasso(L1) and Ridge(L2) Regularization on CO2 Emission Prediction</a:t>
            </a:r>
            <a:endParaRPr/>
          </a:p>
        </p:txBody>
      </p:sp>
      <p:pic>
        <p:nvPicPr>
          <p:cNvPr id="221" name="Google Shape;221;p38"/>
          <p:cNvPicPr preferRelativeResize="0"/>
          <p:nvPr/>
        </p:nvPicPr>
        <p:blipFill rotWithShape="1">
          <a:blip r:embed="rId3">
            <a:alphaModFix/>
          </a:blip>
          <a:srcRect/>
          <a:stretch/>
        </p:blipFill>
        <p:spPr>
          <a:xfrm>
            <a:off x="3649980" y="659016"/>
            <a:ext cx="5372101" cy="1791766"/>
          </a:xfrm>
          <a:prstGeom prst="rect">
            <a:avLst/>
          </a:prstGeom>
          <a:noFill/>
          <a:ln>
            <a:noFill/>
          </a:ln>
        </p:spPr>
      </p:pic>
      <p:pic>
        <p:nvPicPr>
          <p:cNvPr id="222" name="Google Shape;222;p38"/>
          <p:cNvPicPr preferRelativeResize="0"/>
          <p:nvPr/>
        </p:nvPicPr>
        <p:blipFill rotWithShape="1">
          <a:blip r:embed="rId4">
            <a:alphaModFix/>
          </a:blip>
          <a:srcRect/>
          <a:stretch/>
        </p:blipFill>
        <p:spPr>
          <a:xfrm>
            <a:off x="66675" y="2560320"/>
            <a:ext cx="7980045" cy="25069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a:spLocks noGrp="1"/>
          </p:cNvSpPr>
          <p:nvPr>
            <p:ph type="title"/>
          </p:nvPr>
        </p:nvSpPr>
        <p:spPr>
          <a:xfrm>
            <a:off x="249555" y="565930"/>
            <a:ext cx="3338280" cy="180103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000" b="1">
                <a:latin typeface="Times New Roman"/>
                <a:ea typeface="Times New Roman"/>
                <a:cs typeface="Times New Roman"/>
                <a:sym typeface="Times New Roman"/>
              </a:rPr>
              <a:t>Decision Tree Regression</a:t>
            </a:r>
            <a:endParaRPr/>
          </a:p>
        </p:txBody>
      </p:sp>
      <p:pic>
        <p:nvPicPr>
          <p:cNvPr id="228" name="Google Shape;228;p39"/>
          <p:cNvPicPr preferRelativeResize="0"/>
          <p:nvPr/>
        </p:nvPicPr>
        <p:blipFill rotWithShape="1">
          <a:blip r:embed="rId3">
            <a:alphaModFix/>
          </a:blip>
          <a:srcRect/>
          <a:stretch/>
        </p:blipFill>
        <p:spPr>
          <a:xfrm>
            <a:off x="249555" y="1036320"/>
            <a:ext cx="3752850" cy="1524000"/>
          </a:xfrm>
          <a:prstGeom prst="rect">
            <a:avLst/>
          </a:prstGeom>
          <a:noFill/>
          <a:ln>
            <a:noFill/>
          </a:ln>
        </p:spPr>
      </p:pic>
      <p:pic>
        <p:nvPicPr>
          <p:cNvPr id="229" name="Google Shape;229;p39"/>
          <p:cNvPicPr preferRelativeResize="0"/>
          <p:nvPr/>
        </p:nvPicPr>
        <p:blipFill rotWithShape="1">
          <a:blip r:embed="rId4">
            <a:alphaModFix/>
          </a:blip>
          <a:srcRect/>
          <a:stretch/>
        </p:blipFill>
        <p:spPr>
          <a:xfrm>
            <a:off x="305268" y="2506979"/>
            <a:ext cx="7703352" cy="2560955"/>
          </a:xfrm>
          <a:prstGeom prst="rect">
            <a:avLst/>
          </a:prstGeom>
          <a:noFill/>
          <a:ln>
            <a:noFill/>
          </a:ln>
        </p:spPr>
      </p:pic>
      <p:sp>
        <p:nvSpPr>
          <p:cNvPr id="230" name="Google Shape;230;p39" descr="data:image/png;base64,iVBORw0KGgoAAAANSUhEUgAAA04AAAIjCAYAAAA0vUuxAAAAOXRFWHRTb2Z0d2FyZQBNYXRwbG90bGliIHZlcnNpb24zLjcuMSwgaHR0cHM6Ly9tYXRwbG90bGliLm9yZy/bCgiHAAAACXBIWXMAAA9hAAAPYQGoP6dpAABaiUlEQVR4nO3de3zO9f/H8ee1YUcbYweHtTklcpqRnCLRKpRvieKbkUNEkk4UQ2JUNJUIoSQ5dBRJYSUpZyWnnA9fm7OZYWzv3x9uu34u23x2sXVd8bjfbteN6/05vT6f63N9ruu5z+fzvmzGGCMAAAAAQK48XF0AAAAAALg7ghMAAAAAWCA4AQAAAIAFghMAAAAAWCA4AQAAAIAFghMAAAAAWCA4AQAAAIAFghMAAAAAWCA4AQAAAIAFghMA5LM9e/bIZrNp+vTpTk3XtGlTNW3atEBqAgAA14fgBOCGM336dNlsNvvD29tbpUuXVkxMjN555x2dPn3a1SW6jcjISIdtldvD2RCYnxITE3Ot67HHHiuQZW7evFlDhw7Vnj17CmT+1yNre8ybN8/VpVyzTz/9VAkJCa4uAwCcUsjVBQBAQXnttddUrlw5XbhwQUlJSUpMTFS/fv00duxYffPNN6pRo0aBLDciIkJnz55V4cKFnZpu8eLFBVLP1SQkJCg1NdX+fOHChZo1a5befvttlSxZ0t7eoEGDf7y2K/Xt21d169Z1aIuMjCyQZW3evFnDhg1T06ZNC2wZN7NPP/1UmzZtUr9+/VxdCgDkGcEJwA3r/vvvV506dezPBw4cqKVLl6pVq1Z68MEHtWXLFvn4+OT7crPOcjmrSJEi+V6LlTZt2jg8T0pK0qxZs9SmTZurBoYzZ87Iz8+vYIu7QuPGjdW2bdt/dJn5zRXbzZ3c7OsP4N+NS/UA3FSaNWumwYMHa+/evfrkk08chm3dulVt27ZVUFCQvL29VadOHX3zzTfZ5nHy5Ek999xzioyMlJeXl8qWLatOnTrp6NGjknK+xykpKUldunRR2bJl5eXlpVKlSumhhx5yuBQsp3ucDh8+rK5duyo0NFTe3t6qWbOmPvroI4dxspb31ltvadKkSapQoYK8vLxUt25drV69+vo2mKTOnTvL399fO3fu1AMPPKCiRYuqY8eOkqTMzEwlJCTo9ttvl7e3t0JDQ/XUU0/pxIkT2ebz3XffqXHjxvLz81PRokXVsmVL/fXXX9ddX5bff/9d9913nwIDA+Xr66smTZpoxYoVDuPs3btXTz/9tCpXriwfHx+VKFFCjz76qMPrMH36dD366KOSpLvvvtt+WWBiYqKkS8F46NCh2ZYfGRmpzp07O8zHZrPpp59+0tNPP62QkBCVLVu2QLbH0KFDZbPZtH37dv33v/9VYGCggoODNXjwYBljtH//fj300EMKCAhQWFiYxowZ4zB91uV/s2fP1iuvvKKwsDD5+fnpwQcf1P79+7Mtb+7cuYqOjpaPj49Kliyp//73vzp48KDDOLntN02bNtWCBQu0d+9e+7bNCunp6emKi4tTdHS0AgMD5efnp8aNG2vZsmUO83Z2n9+6davatWun4OBg+fj4qHLlynr11Vcdxjl48KCefPJJhYaGysvLS7fffrumTp16LS8HgBsUZ5wA3HSeeOIJvfLKK1q8eLG6d+8uSfrrr7/UsGFDlSlTRgMGDJCfn5/mzJmjNm3a6PPPP9d//vMfSVJqaqoaN26sLVu26Mknn1Tt2rV19OhRffPNNzpw4IDD5W2Xe+SRR/TXX3/pmWeeUWRkpA4fPqwffvhB+/bty/XMztmzZ9W0aVPt2LFDffr0Ubly5TR37lx17txZJ0+e1LPPPusw/qeffqrTp0/rqaeeks1m0xtvvKGHH35Yu3btcvqywStdvHhRMTExatSokd566y35+vpKkp566ilNnz5dXbp0Ud++fbV792699957Wr9+vVasWGFf7owZMxQbG6uYmBiNHj1aaWlpmjBhgho1aqT169fn6XK406dP28NplqCgIHl4eGjp0qW6//77FR0drSFDhsjDw0PTpk1Ts2bNtHz5ct1xxx2SpNWrV+vXX3/VY489prJly2rPnj2aMGGCmjZtqs2bN8vX11d33XWX+vbtq3feeUevvPKKqlSpIkn2f5319NNPKzg4WHFxcTpz5ky+bY+ctG/fXlWqVNGoUaO0YMECvf766woKCtIHH3ygZs2aafTo0Zo5c6ZeeOEF1a1bV3fddZfD9CNGjJDNZtPLL7+sw4cPKyEhQc2bN9eGDRvsZ2ezXu+6desqPj5eycnJGjdunFasWKH169erWLFi9vnltN+EhYXp1KlTOnDggN5++21Jkr+/vyQpJSVFU6ZM0eOPP67u3bvr9OnT+vDDDxUTE6NVq1apVq1aDvXmZZ//448/1LhxYxUuXFg9evRQZGSkdu7cqfnz52vEiBGSpOTkZN15552y2Wzq06ePgoOD9d1336lr165KSUnhkkIAlxgAuMFMmzbNSDKrV6/OdZzAwEATFRVlf37PPfeY6tWrm3PnztnbMjMzTYMGDUylSpXsbXFxcUaS+eKLL7LNMzMz0xhjzO7du40kM23aNGOMMSdOnDCSzJtvvnnVups0aWKaNGlif56QkGAkmU8++cTelp6eburXr2/8/f1NSkqKw/JKlChhjh8/bh/366+/NpLM/Pnzr7rcy7355ptGktm9e7e9LTY21kgyAwYMcBh3+fLlRpKZOXOmQ/uiRYsc2k+fPm2KFStmunfv7jBeUlKSCQwMzNZ+pWXLlhlJOT52795tMjMzTaVKlUxMTIz9NTDGmLS0NFOuXDnTokULh7YrrVy50kgyH3/8sb1t7ty5RpJZtmxZtvElmSFDhmRrj4iIMLGxsfbnWftho0aNzMWLF+3t+bU95s6da28bMmSIkWR69Ohhb7t48aIpW7assdlsZtSoUfb2EydOGB8fH4das+ZZpkwZ+35ljDFz5swxksy4ceOMMZf2v5CQEFOtWjVz9uxZ+3jffvutkWTi4uLsbbntN8YY07JlSxMREZGt/eLFi+b8+fMObSdOnDChoaHmySeftLc5s8/fddddpmjRombv3r0O8718X+nataspVaqUOXr0qMM4jz32mAkMDMxxvwFw8+FSPQA3JX9/f3vvesePH9fSpUvVrl07+1mNo0eP6tixY4qJidHff/9tvwzp888/V82aNe1noC5ns9lyXJaPj4+KFCmixMTEHC9hy83ChQsVFhamxx9/3N5WuHBh9e3bV6mpqfrpp58cxm/fvr2KFy9uf964cWNJ0q5du/K8zKvp1auXw/O5c+cqMDBQLVq0sG+zo0ePKjo6Wv7+/vbLq3744QedPHlSjz/+uMN4np6eqlevXrbLsHITFxenH374weERFhamDRs26O+//1aHDh107Ngx+/zPnDmje+65Rz///LMyMzMlyeGetgsXLujYsWOqWLGiihUrpnXr1uXLdrpS9+7d5enpaX+eX9sjJ926dbP/39PTU3Xq1JExRl27drW3FytWTJUrV85xv+jUqZOKFi1qf962bVuVKlVKCxculCStWbNGhw8f1tNPP+1wH1/Lli112223acGCBdnmeeV+czWenp72e/0yMzN1/PhxXbx4UXXq1Mnx9bHa548cOaKff/5ZTz75pG655RaHabPer8YYff7552rdurWMMQ6vSUxMjE6dOlVg+waAfxcu1QNwU0pNTVVISIgkaceOHTLGaPDgwRo8eHCO4x8+fFhlypTRzp079cgjjzi1LC8vL40ePVrPP/+8QkNDdeedd6pVq1bq1KmTwsLCcp1u7969qlSpkjw8HP/GlXXJ2N69ex3ar/ximPWF0pmwlptChQo53J8jSX///bdOnTpl345XOnz4sH086dL9ZTkJCAjIUw3Vq1dX8+bNs7VnzT82NjbXaU+dOqXixYvr7Nmzio+P17Rp03Tw4EEZYxzGKQjlypXLsd7r3R45uXIfCAwMlLe3d7ZLSAMDA3Xs2LFs01eqVMnhuc1mU8WKFe33gGXtc5UrV8427W233aZffvnFoS2n/cbKRx99pDFjxmjr1q26cOGCvf3K7ShZ7/NZAapatWq5Lu/IkSM6efKkJk2apEmTJuU4Tta+DODmRnACcNM5cOCATp06pYoVK0qS/WzECy+8oJiYmBynyRr3WvXr10+tW7fWV199pe+//16DBw9WfHy8li5dqqioqOuad5bLz2pc7vJwcK28vLyyBbjMzEyFhIRo5syZOU4THBxsH0+6dF9PTkGxUKHr+yjKmv+bb76Z7R6YLFn30DzzzDOaNm2a+vXrp/r16yswMND+e1BZ87lWGRkZObZf2XNjQW6PnPaBgtwvrOS031zNJ598os6dO6tNmzZ68cUXFRISIk9PT8XHx2vnzp3Zxs+Pdct6Pf773//mGr4L6qcLAPy7EJwA3HRmzJghSfaQVL58eUmXLoPL6YzG5SpUqKBNmzZd03IrVKig559/Xs8//7z+/vtv1apVS2PGjMnWu1+WiIgI/fHHH8rMzHT48rl161b7cFeqUKGCfvzxRzVs2PCq3bpXqFBBkhQSEmK5fa+1DunSmRqr+c+bN0+xsbEOvcqdO3dOJ0+edBgvt8supUtnNa4cPz09XYcOHXKq3oLaHtcj62xYFmOMduzYYQ8OWfvctm3bsp0x27ZtW573ydy277x581S+fHl98cUXDuMMGTIkz+twuaz39tXes8HBwSpatKgyMjLc7vUA4F64xwnATWXp0qUaPny4ypUrZ+9SOyQkRE2bNtUHH3yQ45ffI0eO2P//yCOPaOPGjfryyy+zjZfbX7nT0tJ07tw5h7YKFSqoaNGiOn/+fK61PvDAA0pKStLs2bPtbRcvXtS7774rf39/NWnS5OorW8DatWunjIwMDR8+PNuwixcv2sNFTEyMAgICNHLkSIdLr7Jcvn2vRXR0tCpUqKC33nrL4cd8c5q/p6dnttfp3XffzXa2KOu3hq4MSNKl1+7nn392aJs0aVKuZ5yuVNDb43p8/PHH9nv/pEtB5tChQ7r//vslSXXq1FFISIgmTpzosO9+99132rJli1q2bJmn5fj5+eV4aWTWGaTLX6Pff/9dK1euvKb1CQ4O1l133aWpU6dq3759DsOyluHp6alHHnlEn3/+eY4By5WvBwD3whknADes7777Tlu3btXFixeVnJyspUuX6ocfflBERIS++eYbh5vbx48fr0aNGql69erq3r27ypcvr+TkZK1cuVIHDhzQxo0bJUkvvvii5s2bp0cffVRPPvmkoqOjdfz4cX3zzTeaOHGiatasma2O7du365577lG7du1UtWpVFSpUSF9++aWSk5P12GOP5Vp/jx499MEHH6hz585au3atIiMjNW/ePK1YsUIJCQkON/G7QpMmTfTUU08pPj5eGzZs0L333qvChQvr77//1ty5czVu3Di1bdtWAQEBmjBhgp544gnVrl1bjz32mIKDg7Vv3z4tWLBADRs21HvvvXfNdXh4eGjKlCm6//77dfvtt6tLly4qU6aMDh48qGXLlikgIEDz58+XJLVq1UozZsxQYGCgqlatqpUrV+rHH39UiRIlHOZZq1YteXp6avTo0Tp16pS8vLzUrFkzhYSEqFu3burZs6ceeeQRtWjRQhs3btT333+fa1f0Vyro7XE9goKC1KhRI3Xp0kXJyclKSEhQxYoV7d32Fy5cWKNHj1aXLl3UpEkTPf744/buyCMjI/Xcc8/laTnR0dGaPXu2+vfvr7p168rf31+tW7dWq1at9MUXX+g///mPWrZsqd27d2vixImqWrVqjqE4L9555x01atRItWvXVo8ePVSuXDnt2bNHCxYs0IYNGyRJo0aN0rJly1SvXj11795dVatW1fHjx7Vu3Tr9+OOPOn78+DUtG8ANxiV9+QFAAcrqBjrrUaRIERMWFmZatGhhxo0b59Dd8uV27txpOnXqZMLCwkzhwoVNmTJlTKtWrcy8efMcxjt27Jjp06ePKVOmjClSpIgpW7asiY2NtXdlfGV35EePHjW9e/c2t912m/Hz8zOBgYGmXr16Zs6cOQ7zvbI7cmOMSU5ONl26dDElS5Y0RYoUMdWrV7fPN0vW8nLq7ly5dJ2dm9y6I/fz88t1mkmTJpno6Gjj4+NjihYtaqpXr25eeukl87///c9hvGXLlpmYmBgTGBhovL29TYUKFUznzp3NmjVrrlpTTt1v52T9+vXm4YcfNiVKlDBeXl4mIiLCtGvXzixZssQ+zokTJ+zb09/f38TExJitW7dm60rcGGMmT55sypcvbzw9PR26Js/IyDAvv/yyKVmypPH19TUxMTFmx44duXZHnlu3+Pm5PbK6Iz9y5IjDuLm9dk2aNDG33357tnnOmjXLDBw40ISEhBgfHx/TsmXLbN14G2PM7NmzTVRUlPHy8jJBQUGmY8eO5sCBA3latjHGpKammg4dOphixYoZSfauyTMzM83IkSNNRESE8fLyMlFRUebbb781sbGxDt2XO7vPb9q0yfznP/8xxYoVM97e3qZy5cpm8ODBDuMkJyeb3r17m/DwcFO4cGETFhZm7rnnHjNp0qQc1wHAzcdmzD9wdygAAHBbiYmJuvvuuzV37ly1bdvW1eUAgFviHicAAAAAsEBwAgAAAAALBCcAAAAAsMA9TgAAAABggTNOAAAAAGCB4AQAAAAAFm66H8DNzMzU//73PxUtWlQ2m83V5QAAAABwEWOMTp8+rdKlS8vD4+rnlG664PS///1P4eHhri4DAAAAgJvYv3+/ypYte9VxbrrgVLRoUUmXNk5AQICLqwEAAADgKikpKQoPD7dnhKtxaXD6+eef9eabb2rt2rU6dOiQvvzyS7Vp0+aq0yQmJqp///7666+/FB4erkGDBqlz5855XmbW5XkBAQEEJwAAAAB5uoXHpZ1DnDlzRjVr1tT48ePzNP7u3bvVsmVL3X333dqwYYP69eunbt266fvvvy/gSgEAAADczFx6xun+++/X/fffn+fxJ06cqHLlymnMmDGSpCpVquiXX37R22+/rZiYmBynOX/+vM6fP29/npKScn1FAwAAALjp/Ku6I1+5cqWaN2/u0BYTE6OVK1fmOk18fLwCAwPtDzqGAAAAAOCsf1VwSkpKUmhoqENbaGioUlJSdPbs2RynGThwoE6dOmV/7N+//58oFQAAAMAN5IbvVc/Ly0teXl6uLgMAAADAv9i/6oxTWFiYkpOTHdqSk5MVEBAgHx8fF1UFAAAA4Eb3rwpO9evX15IlSxzafvjhB9WvX99FFQEAAAC4Gbg0OKWmpmrDhg3asGGDpEvdjW/YsEH79u2TdOn+pE6dOtnH79mzp3bt2qWXXnpJW7du1fvvv685c+boueeec0X5AAAAAG4SLg1Oa9asUVRUlKKioiRJ/fv3V1RUlOLi4iRJhw4dsocoSSpXrpwWLFigH374QTVr1tSYMWM0ZcqUXLsiBwAAAID8YDPGGFcX8U9KSUlRYGCgTp06pYCAAFeXAwAAAMBFnMkG/6p7nAAAAADAFQhOAAAAAGCB4AQAAAAAFghOAAAAAGCB4AQAAAAAFghOAAAAAGCB4AQAAAAAFghOAAAAAGCB4AQAAAAAFgq5ugAAAHBjihywwNUlIJ/tGdXS1SUALsMZ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EJwAAAACwQHACAAAAAAsuD07jx49XZGSkvL29Va9ePa1ateqq4yckJKhy5cry8fFReHi4nnvuOZ07d+4fqhYAAADAzcilwWn27Nnq37+/hgwZonXr1qlmzZqKiYnR4cOHcxz/008/1YABAzRkyBBt2bJFH374oWbPnq1XXnnlH64cAAAAwM3EpcFp7Nix6t69u7p06aKqVatq4sSJ8vX11dSpU3Mc/9dff1XDhg3VoUMHRUZG6t5779Xjjz9ueZYKAAAAAK6Hy4JTenq61q5dq+bNm/9/MR4eat68uVauXJnjNA0aNNDatWvtQWnXrl1auHChHnjggVyXc/78eaWkpDg8AAAAAMAZhVy14KNHjyojI0OhoaEO7aGhodq6dWuO03To0EFHjx5Vo0aNZIzRxYsX1bNnz6teqhcfH69hw4bla+0AAAAAbi4u7xzCGYmJiRo5cqTef/99rVu3Tl988YUWLFig4cOH5zrNwIEDderUKftj//79/2DFAAAAAG4ELjvjVLJkSXl6eio5OdmhPTk5WWFhYTlOM3jwYD3xxBPq1q2bJKl69eo6c+aMevTooVdffVUeHtlzoJeXl7y8vPJ/BQAAAADcNFx2xqlIkSKKjo7WkiVL7G2ZmZlasmSJ6tevn+M0aWlp2cKRp6enJMkYU3DFAgAAALipueyMkyT1799fsbGxqlOnju644w4lJCTozJkz6tKliySpU6dOKlOmjOLj4yVJrVu31tixYxUVFaV69eppx44dGjx4sFq3bm0PUAAAAACQ31wanNq3b68jR44oLi5OSUlJqlWrlhYtWmTvMGLfvn0OZ5gGDRokm82mQYMG6eDBgwoODlbr1q01YsQIV60CAAAAgJuAzdxk17ilpKQoMDBQp06dUkBAgKvLAQDghhU5YIGrS0A+2zOqpatLAPKVM9ngX9WrHgAAAAC4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AsEJAAAAACwQnAAAAADAwjUFpxkzZqhhw4YqXbq09u7dK0lKSEjQ119/na/FAQAAAIA7cDo4TZgwQf3799cDDzygkydPKiMjQ5JUrFgxJSQk5Hd9AAAAAOByTgend999V5MnT9arr74qT09Pe3udOnX0559/5mtxAAAAAOAOnA5Ou3fvVlRUVLZ2Ly8vnTlzJl+KAgAAAAB34nRwKleunDZs2JCtfdGiRapSpUp+1AQAAAAAbqWQsxP0799fvXv31rlz52SM0apVqzRr1izFx8drypQpBVEjAAAAALiU08GpW7du8vHx0aBBg5SWlqYOHTqodOnSGjdunB577LGCqBEAAAAAXMrp4CRJHTt2VMeOHZWWlqbU1FSFhITkd10AAAAA4DacDk67d+/WxYsXValSJfn6+srX11eS9Pfff6tw4cKKjIzM7xoBAAAAwKWc7hyic+fO+vXXX7O1//777+rcuXN+1AQAAAAAbsXp4LR+/Xo1bNgwW/udd96ZY297AAAAAPBv53RwstlsOn36dLb2U6dOKSMjI1+KAgAAAAB34nRwuuuuuxQfH+8QkjIyMhQfH69GjRrla3EAAAAA4A6c7hxi9OjRuuuuu1S5cmU1btxYkrR8+XKlpKRo6dKl+V4gAAAAALia02ecqlatqj/++EPt2rXT4cOHdfr0aXXq1Elbt25VtWrVCqJGAAAAAHCpa/odp9KlS2vkyJH5XQsAAAAAuKVrCk4nT57UqlWrdPjwYWVmZjoM69SpU74UBgAAAADuwungNH/+fHXs2FGpqakKCAiQzWazD7PZbAQnAAAAADccp+9xev755/Xkk08qNTVVJ0+e1IkTJ+yP48ePF0SNAAAAAOBSTgengwcPqm/fvvL19c2XAsaPH6/IyEh5e3urXr16WrVq1VXHP3nypHr37q1SpUrJy8tLt956qxYuXJgvtQAAAABATpwOTjExMVqzZk2+LHz27Nnq37+/hgwZonXr1qlmzZqKiYnR4cOHcxw/PT1dLVq00J49ezRv3jxt27ZNkydPVpkyZfKlHgAAAADIidP3OLVs2VIvvviiNm/erOrVq6tw4cIOwx988ME8z2vs2LHq3r27unTpIkmaOHGiFixYoKlTp2rAgAHZxp86daqOHz+uX3/91b7cyMhIZ1cBAAAAAJxiM8YYZybw8Mj9JJXNZlNGRkae5pOeni5fX1/NmzdPbdq0sbfHxsbq5MmT+vrrr7NN88ADDygoKEi+vr76+uuvFRwcrA4dOujll1+Wp6dnjss5f/68zp8/b3+ekpKi8PBwnTp1SgEBAXmqFQAAOC9ywAJXl4B8tmdUS1eXAOSrlJQUBQYG5ikbOH2pXmZmZq6PvIYmSTp69KgyMjIUGhrq0B4aGqqkpKQcp9m1a5fmzZunjIwMLVy4UIMHD9aYMWP0+uuv57qc+Ph4BQYG2h/h4eF5rhEAAAAApGsITq6UmZmpkJAQTZo0SdHR0Wrfvr1effVVTZw4MddpBg4cqFOnTtkf+/fv/wcrBgAAAHAjuKYfwD1z5ox++ukn7du3T+np6Q7D+vbtm6d5lCxZUp6enkpOTnZoT05OVlhYWI7TlCpVSoULF3a4LK9KlSpKSkpSenq6ihQpkm0aLy8veXl55akmAAAAAMiJ08Fp/fr1euCBB5SWlqYzZ84oKChIR48ela+vr0JCQvIcnIoUKaLo6GgtWbLEfo9TZmamlixZoj59+uQ4TcOGDfXpp58qMzPTfq/V9u3bVapUqRxDEwAAAADkB6cv1XvuuefUunVrnThxQj4+Pvrtt9+0d+9eRUdH66233nJqXv3799fkyZP10UcfacuWLerVq5fOnDlj72WvU6dOGjhwoH38Xr166fjx43r22We1fft2LViwQCNHjlTv3r2dXQ0AAAAAyDOnzzht2LBBH3zwgTw8POTp6anz58+rfPnyeuONNxQbG6uHH344z/Nq3769jhw5ori4OCUlJalWrVpatGiRvcOIffv2OfTiFx4eru+//17PPfecatSooTJlyujZZ5/Vyy+/7OxqAAAAAECeOR2cChcubA8zISEh2rdvn6pUqaLAwMBr6nihT58+uV6al5iYmK2tfv36+u2335xeDgAAAABcK6eDU1RUlFavXq1KlSqpSZMmiouL09GjRzVjxgxVq1atIGoEAAAAAJdy+h6nkSNHqlSpUpKkESNGqHjx4urVq5eOHDmiDz74IN8LBAAAAABXc/qMU506dez/DwkJ0aJFi/K1IAAAAABwN06fcWrWrJlOnjyZrT0lJUXNmjXLj5oAAAAAwK04HZwSExOz/eitJJ07d07Lly/Pl6IAAAAAwJ3k+VK9P/74w/7/zZs3Kykpyf48IyNDixYtUpkyZfK3OgAAAABwA3kOTrVq1ZLNZpPNZsvxkjwfHx+9++67+VocAAAAALiDPAen3bt3yxij8uXLa9WqVQoODrYPK1KkiEJCQuTp6VkgRQIAAACAK+U5OEVEROjChQuKjY1ViRIlFBERUZB1AQAAAIDbcKpziMKFC+vLL78sqFoAAAAAwC053aveQw89pK+++qoASgEAAAAA9+T0D+BWqlRJr732mlasWKHo6Gj5+fk5DO/bt2++FQcAAAAA7sDp4PThhx+qWLFiWrt2rdauXeswzGazEZwAAAAA3HCcDk67d+8uiDoAAAAAwG05fY/T5YwxMsbkVy0AAAAA4JauKTh9/PHHql69unx8fOTj46MaNWpoxowZ+V0bAAAAALgFpy/VGzt2rAYPHqw+ffqoYcOGkqRffvlFPXv21NGjR/Xcc8/le5EAAAAA4EpOB6d3331XEyZMUKdOnextDz74oG6//XYNHTqU4AQAAADghuP0pXqHDh1SgwYNsrU3aNBAhw4dypeiAAAAAMCdOB2cKlasqDlz5mRrnz17tipVqpQvRQEAAACAO3H6Ur1hw4apffv2+vnnn+33OK1YsUJLlizJMVABAAAAwL+d02ecHnnkEf3+++8qWbKkvvrqK3311VcqWbKkVq1apf/85z8FUSMAAAAAuJTTZ5wkKTo6Wp988kl+1wIAAAAAbumaglNGRoa+/PJLbdmyRZJUtWpVPfTQQypU6JpmBwAAAABuzemk89dff+nBBx9UUlKSKleuLEkaPXq0goODNX/+fFWrVi3fiwQAAAAAV3L6Hqdu3brp9ttv14EDB7Ru3TqtW7dO+/fvV40aNdSjR4+CqBEAAAAAXMrpM04bNmzQmjVrVLx4cXtb8eLFNWLECNWtWzdfiwMAAAAAd+D0Gadbb71VycnJ2doPHz6sihUr5ktRAAAAAOBOnA5O8fHx6tu3r+bNm6cDBw7owIEDmjdvnvr166fRo0crJSXF/gAAAACAG4HTl+q1atVKktSuXTvZbDZJkjFGktS6dWv7c5vNpoyMjPyqEwAAAABcxungtGzZsoKoAwAAAADcltPBqUmTJgVRBwAAAAC4rWv6xdpz587pjz/+0OHDh5WZmekw7MEHH8yXwgAAAADAXTgdnBYtWqROnTrp6NGj2YZxXxMAAACAG5HTveo988wzevTRR3Xo0CFlZmY6PAhNAAAAAG5ETgen5ORk9e/fX6GhoQVRDwAAAAC4HaeDU9u2bZWYmFgApQAAAACAe3L6Hqf33ntPjz76qJYvX67q1aurcOHCDsP79u2bb8UBAAAAgDtwOjjNmjVLixcvlre3txITE+0/gitd6hyC4AQAAADgRuN0cHr11Vc1bNgwDRgwQB4eTl/pBwAAAAD/Ok4nn/T0dLVv357QBAAAAOCm4XT6iY2N1ezZswuiFgAAAABwS05fqpeRkaE33nhD33//vWrUqJGtc4ixY8fmW3EAAAAA4A6cDk5//vmnoqKiJEmbNm1yGHZ5RxEAAAAAcKNwOjgtW7asIOoAAAAAALdFDw8AAAAAYCHPZ5wefvjhPI33xRdfXHMxAAAAAOCO8hycAgMDC7IOAAAAAHBbeQ5O06ZNK8g6AAAAAMBtcY8TAAAAAFggOAEAAACABYITAAAAAFggOAEAAACABYITAAAAAFi4puA0Y8YMNWzYUKVLl9bevXslSQkJCfr666/ztTgAAAAAcAdOB6cJEyaof//+euCBB3Ty5EllZGRIkooVK6aEhIT8rg8AAAAAXM7p4PTuu+9q8uTJevXVV+Xp6Wlvr1Onjv788898LQ4AAAAA3IHTwWn37t2KiorK1u7l5aUzZ87kS1EAAAAA4E6cDk7lypXThg0bsrUvWrRIVapUyY+aAAAAAMCtFHJ2gv79+6t37946d+6cjDFatWqVZs2apfj4eE2ZMqUgagQAAAAAl3I6OHXr1k0+Pj4aNGiQ0tLS1KFDB5UuXVrjxo3TY489VhA1AgAAAIBLORWcLl68qE8//VQxMTHq2LGj0tLSlJqaqpCQkIKqDwAAAABczql7nAoVKqSePXvq3LlzkiRfX19CEwAAAIAbntOdQ9xxxx1av359QdQCAAAAAG7J6Xucnn76aT3//PM6cOCAoqOj5efn5zC8Ro0a+VYcAAAAALgDp4NTVgcQffv2tbfZbDYZY2Sz2ZSRkZF/1QEAAACAG3A6OO3evbsg6gAAAAAAt+V0cIqIiCiIOgAAAADAbTkdnD7++OOrDu/UqdM1FwMAAAAA7sjp4PTss886PL9w4YLS0tJUpEgR+fr6EpwAAAAA3HCc7o78xIkTDo/U1FRt27ZNjRo10qxZswqiRgAAAABwKaeDU04qVaqkUaNGZTsbBQAAAAA3gnwJTpJUqFAh/e9//8uv2QEAAACA23D6HqdvvvnG4bkxRocOHdJ7772nhg0b5lthAAAAAOAunA5Obdq0cXhus9kUHBysZs2aacyYMflVFwAAAAC4DaeDU2ZmZkHUAQAAAABuy+l7nF577TWlpaVlaz979qxee+21fCkKAAAAANyJ08Fp2LBhSk1NzdaelpamYcOG5UtRAAAAAOBOnA5OxhjZbLZs7Rs3blRQUFC+FAUAAAAA7iTP9zgVL15cNptNNptNt956q0N4ysjIUGpqqnr27FkgRQIAAACAK+U5OCUkJMgYoyeffFLDhg1TYGCgfViRIkUUGRmp+vXrX1MR48eP15tvvqmkpCTVrFlT7777ru644w7L6T777DM9/vjjeuihh/TVV19d07IBAAAAwEqeg1NsbKwkqVy5cmrQoIEKFy6cLwXMnj1b/fv318SJE1WvXj0lJCQoJiZG27ZtU0hISK7T7dmzRy+88IIaN26cL3UAAAAAQG6cvsepSZMm9tB07tw5paSkODycNXbsWHXv3l1dunRR1apVNXHiRPn6+mrq1Km5TpORkaGOHTtq2LBhKl++vNPLBAAAAABnOB2c0tLS1KdPH4WEhMjPz0/Fixd3eDgjPT1da9euVfPmzf+/IA8PNW/eXCtXrsx1utdee00hISHq2rWr5TLOnz9/3eEOAAAAwM3N6eD04osvaunSpZowYYK8vLw0ZcoUDRs2TKVLl9bHH3/s1LyOHj2qjIwMhYaGOrSHhoYqKSkpx2l++eUXffjhh5o8eXKelhEfH6/AwED7Izw83KkaAQAAAMDp4DR//ny9//77euSRR1SoUCE1btxYgwYN0siRIzVz5syCqNHu9OnTeuKJJzR58mSVLFkyT9MMHDhQp06dsj/2799foDUCAAAAuPHkuXOILMePH7ffVxQQEKDjx49Lkho1aqRevXo5Na+SJUvK09NTycnJDu3JyckKCwvLNv7OnTu1Z88etW7d2t6WmZkpSSpUqJC2bdumChUqOEzj5eUlLy8vp+oCAAAAgMs5fcapfPny2r17tyTptttu05w5cyRdOhNVrFgxp+ZVpEgRRUdHa8mSJfa2zMxMLVmyJMeuzW+77Tb9+eef2rBhg/3x4IMP6u6779aGDRu4DA8AAABAgXD6jFOXLl20ceNGNWnSRAMGDFDr1q313nvv6cKFCxo7dqzTBfTv31+xsbGqU6eO7rjjDiUkJOjMmTPq0qWLJKlTp04qU6aM4uPj5e3trWrVqjlMnxXWrmwHAAAAgPzidHB67rnn7P9v3ry5tm7dqrVr16pixYqqUaOG0wW0b99eR44cUVxcnJKSklSrVi0tWrTI3mHEvn375OHh9IkxAAAAAMg3NmOMudaJz507J29v7/ysp8ClpKQoMDBQp06dUkBAgKvLAQDghhU5YIGrS0A+2zOqpatLAPKVM9nA6VM5GRkZGj58uMqUKSN/f3/t2rVLkjR48GB9+OGH11YxAAAAALgxp4PTiBEjNH36dL3xxhsqUqSIvb1atWqaMmVKvhYHAAAAAO7A6eD08ccfa9KkSerYsaM8PT3t7TVr1tTWrVvztTgAAAAAcAdOB6eDBw+qYsWK2dozMzN14cKFfCkKAAAAANyJ08GpatWqWr58ebb2efPmKSoqKl+KAgAAAAB34nR35HFxcYqNjdXBgweVmZmpL774Qtu2bdPHH3+sb7/9tiBqBAAAAACXcvqM00MPPaT58+frxx9/lJ+fn+Li4rRlyxbNnz9fLVq0KIgaAQAAAMCl8nzGadeuXSpXrpxsNpsaN26sH374oSDrAgAAAAC3keczTpUqVdKRI0fsz9u3b6/k5OQCKQoAAAAA3Emeg5MxxuH5woULdebMmXwvCAAAAADcjdP3OAEAAADAzSbPwclms8lms2VrAwAAAIAbXZ47hzDGqHPnzvLy8pIknTt3Tj179pSfn5/DeF988UX+VggAAAAALpbn4BQbG+vw/L///W++FwMAAAAA7ijPwWnatGkFWQcAAAAAuC06hwA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BAcAIAAAAACwQnAAAAALDgFsFp/PjxioyMlLe3t+rVq6dVq1blOu7kyZPVuHFjFS9eXMWLF1fz5s2vOj4AAAAAXC+XB6fZs2erf//+GjJkiNatW6eaNWsqJiZGhw8fznH8xMREPf7441q2bJlWrlyp8PBw3XvvvTp48OA/XDkAAACAm4XNGGNcWUC9evVUt25dvffee5KkzMxMhYeH65lnntGAAQMsp8/IyFDx4sX13nvvqVOnTtmGnz9/XufPn7c/T0lJUXh4uE6dOqWAgID8WxEAAOAgcsACV5eAfLZnVEtXlwDkq5SUFAUGBuYpG7j0jFN6errWrl2r5s2b29s8PDzUvHlzrVy5Mk/zSEtL04ULFxQUFJTj8Pj4eAUGBtof4eHh+VI7AAAAgJuHS4PT0aNHlZGRodDQUIf20NBQJSUl5WkeL7/8skqXLu0Qvi43cOBAnTp1yv7Yv3//ddcNAAAA4OZSyNUFXI9Ro0bps88+U2Jiory9vXMcx8vLS15eXv9wZQAAAABuJC4NTiVLlpSnp6eSk5Md2pOTkxUWFnbVad966y2NGjVKP/74o2rUqFGQZQIAAAC4ybn0Ur0iRYooOjpaS5YssbdlZmZqyZIlql+/fq7TvfHGGxo+fLgWLVqkOnXq/BOlAgAAALiJufxSvf79+ys2NlZ16tTRHXfcoYSEBJ05c0ZdunSRJHXq1EllypRRfHy8JGn06NGKi4vTp59+qsjISPu9UP7+/vL393fZegAAAAC4cbk8OLVv315HjhxRXFyckpKSVKtWLS1atMjeYcS+ffvk4fH/J8YmTJig9PR0tW3b1mE+Q4YM0dChQ//J0gEAAADcJFz+O07/NGf6agcAANeO33G68fA7TrjR/Gt+xwkAAAAA/g0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ITgAAAABggeAEAAAAABYKuboAAPkjcsACV5eAArBnVEtXlwAAAMQZJwAAAACwRHACAAAAAAsEJwAAAACwQHACAAAAAAsEJwAAAACwQHACAAAAAAsEJwAAAACwQHACAAAAAAsEJwAAAACwQHACAAAAAAsEJwAAAACwQHACAAAAAAtuEZzGjx+vyMhIeXt7q169elq1atVVx587d65uu+02eXt7q3r16lq4cOE/VCkAAACAm5HLg9Ps2bPVv39/DRkyROvWrVPNmjUVExOjw4cP5zj+r7/+qscff1xdu3bV+vXr1aZNG7Vp00abNm36hysHAAAAcLNweXAaO3asunfvri5duqhq1aqaOHGifH19NXXq1BzHHzdunO677z69+OKLqlKlioYPH67atWvrvffe+4crBwAAAHCzKOTKhaenp2vt2rUaOHCgvc3Dw0PNmzfXypUrc5xm5cqV6t+/v0NbTEyMvvrqqxzHP3/+vM6fP29/furUKUlSSkrKdVYPuJfM82muLgEFgGMV/s04Lt14OCbhRpO1TxtjLMd1aXA6evSoMjIyFBoa6tAeGhqqrVu35jhNUlJSjuMnJSXlOH58fLyGDRuWrT08PPwaqwaAf05ggqsrAID/xzEJN6rTp08rMDDwquO4NDj9EwYOHOhwhiozM1PHjx9XiRIlZLPZXFjZzSUlJUXh4eHav3+/AgICXF0O/sXYl5Bf2JeQX9iXkB/Yj1zDGKPTp0+rdOnSluO6NDiVLFlSnp6eSk5OdmhPTk5WWFhYjtOEhYU5Nb6Xl5e8vLwc2ooVK3btReO6BAQEcDBAvmBfQn5hX0J+YV9CfmA/+udZnWnK4tLOIYoUKaLo6GgtWbLE3paZmaklS5aofv36OU5Tv359h/El6Ycffsh1fAAAAAC4Xi6/VK9///6KjY1VnTp1dMcddyghIUFnzpxRly5dJEmdOnVSmTJlFB8fL0l69tln1aRJE40ZM0YtW7bUZ599pjVr1mjSpEmuXA0AAAAANzCXB6f27dvryJEjiouLU1JSkmrVqqVFixbZO4DYt2+fPDz+/8RYgwYN9Omnn2rQoEF65ZVXVKlSJX311VeqVq2aq1YBeeDl5aUhQ4Zku2wScBb7EvIL+xLyC/sS8gP7kfuzmbz0vQcAAAAANzGX/wAuAAAAALg7ghMAAAAAWCA4AQAAAIAFgtNNqHPnzmrTpo2ry3Are/bskc1m04YNG1xdiltJTEyUzWbTyZMnXVqHzWbTV1995dIarmbo0KGqVauWU9O4+zr9m0RGRiohIcGlNbj7cfVajnHuvE55WZ9/6vjlzLZ1l2Pq1TRt2lT9+vXL8/j/hnUqKNdy7L9WrvjMcIdjq7txea96+OeNGzdO9AniKDw8XIcOHVLJkiUlXfoguPvuu3XixAl+MNkNHDp0SMWLF3d1Gbl64YUX9Mwzz7i6jHzH+yDv3P24euUx7mbQoEEDHTp0KM8/bPlPcMearvTFF1+ocOHCri7jX+FGPfYjdwSnm5A7H7BdxdPTU2FhYa4uw61cuHDB1SXYuetrY4xRRkaG/P395e/v7+pyXCY9PV1FihS5aZabE3c+rmZtJ3d9HxUUd1xnd6wpS9Z+EhQU5OpS/jVu9mP/zYhL9dxMZmam4uPjVa5cOfn4+KhmzZqaN2+epP8/Hb5kyRLVqVNHvr6+atCggbZt2+Ywj9dff10hISEqWrSounXrpgEDBjicSr7y8oumTZuqb9++eumllxQUFKSwsDANHTrUYZ4nT55Ut27dFBwcrICAADVr1kwbN27M83rNnz9fdevWlbe3t0qWLKn//Oc/9mEzZsxQnTp1VLRoUYWFhalDhw46fPiwfXjWei9YsEA1atSQt7e37rzzTm3atMk+zrFjx/T444+rTJky8vX1VfXq1TVr1qxs2/aNN95QxYoV5eXlpVtuuUUjRoyQ5HipxZ49e3T33XdLkooXLy6bzabOnTvr448/VokSJXT+/HmH+bZp00ZPPPFEnreFq+R0yr1WrVr219pms2nChAl68MEH5efnZ982krRixYrr2vZ52ceu5vJLFLJeqzlz5qhx48by8fFR3bp1tX37dq1evVp16tSRv7+/7r//fh05csQ+j6z9ftiwYfb9uGfPnkpPT7ePc7X3n/T/++J3332n6OhoeXl56Zdffsl2ucbq1avVokULlSxZUoGBgWrSpInWrVuX5/XNT7mtkzFGzZs3V0xMjP1MyfHjx1W2bFnFxcXl+j6QLr2effr0Ub9+/VSyZEnFxMRIksaOHavq1avLz89P4eHhevrpp5WampqnOnO65CUhIUGRkZH251mv4YgRI1S6dGlVrlzZPuz06dN6/PHH5efnpzJlymj8+PEO87Kqbfr06SpWrJi+//57ValSRf7+/rrvvvt06NChPNWf03H1mWeeUb9+/VS8eHGFhoZq8uTJ9h94L1q0qCpWrKjvvvvOPk1ejnWS9Msvv9j3/fDwcPXt21dnzpyxD4+MjNTw4cPVqVMnBQQEqEePHtkuJ8vIyFDXrl3t+0XlypU1bty4PK1rTq52fP3zzz/VrFkz+fj4qESJEurRo4fDts/adiNHjlRoaKiKFSum1157TRcvXtSLL76ooKAglS1bVtOmTcu23K1bt6pBgwby9vZWtWrV9NNPP2XbnlmXkOX1NZ4yZYqqVKkib29v3XbbbXr//fcdhq9atUpRUVHy9vZWnTp1tH79+jxvp9xq+vbbb1W5cmX5+vqqbdu2SktL00cffaTIyEgVL15cffv2VUZGhn0+Wa/x1fZ5q8/trPfclClTVK5cOXl7e0vKfqme1Wf0v5nVZ9O+ffv00EMPyd/fXwEBAWrXrp2Sk5Ptw688biUmJuqOO+6Qn5+fihUrpoYNG2rv3r324V9//bVq164tb29vlS9fXsOGDdPFixevqfb9+/erXbt2KlasmIKCgvTQQw9pz549kqTFixfL29s72+WTzz77rJo1a2Z/bnUsQQ4M3Mrrr79ubrvtNrNo0SKzc+dOM23aNOPl5WUSExPNsmXLjCRTr149k5iYaP766y/TuHFj06BBA/v0n3zyifH29jZTp04127ZtM8OGDTMBAQGmZs2a9nFiY2PNQw89ZH/epEkTExAQYIYOHWq2b99uPvroI2Oz2czixYvt4zRv3ty0bt3arF692mzfvt08//zzpkSJEubYsWOW6/Ttt98aT09PExcXZzZv3mw2bNhgRo4caR/+4YcfmoULF5qdO3ealStXmvr165v777/fPjxrvatUqWIWL15s/vjjD9OqVSsTGRlp0tPTjTHGHDhwwLz55ptm/fr1ZufOneadd94xnp6e5vfff7fP56WXXjLFixc306dPNzt27DDLly83kydPNsYYs3v3biPJrF+/3ly8eNF8/vnnRpLZtm2bOXTokDl58qRJS0szgYGBZs6cOfZ5Jicnm0KFCpmlS5fm4dV1rYiICPP22287tNWsWdMMGTLEGGOMJBMSEmKmTp1qdu7cafbu3Ztv2z4v+9jVSDJffvmlMeb/X6us98nmzZvNnXfeaaKjo03Tpk3NL7/8YtatW2cqVqxoevbsaZ9HbGys8ff3N+3btzebNm0y3377rQkODjavvPKKfZyrvf+M+f99sUaNGmbx4sVmx44d5tixY2bIkCEO77ElS5aYGTNmmC1btpjNmzebrl27mtDQUJOSkpLjOhWkq63TgQMHTPHixU1CQoIxxphHH33U3HHHHebChQu5vg+MufR6+vv7mxdffNFs3brVbN261RhjzNtvv22WLl1qdu/ebZYsWWIqV65sevXqlac6r9yGWfOLiIiwP896DZ944gmzadMms2nTJmPMpX27aNGiJj4+3mzbts2+D16+f1nVNm3aNFO4cGHTvHlzs3r1arN27VpTpUoV06FDhzzVn9NxtWjRomb48OFm+/btZvjw4cbT09Pcf//9ZtKkSWb79u2mV69epkSJEubMmTPGmLwd63bs2GH8/PzM22+/bbZv325WrFhhoqKiTOfOne3LjoiIMAEBAeatt94yO3bsMDt27HA4xhljTHp6uomLizOrV682u3btMp988onx9fU1s2fPznWdria342tqaqopVaqUefjhh82ff/5plixZYsqVK2diY2MdllO0aFHTu3dvs3XrVvPhhx8aSSYmJsaMGDHCvv0KFy5s9u/fb4z5/+NA2bJlzbx588zmzZtNt27dTNGiRc3Ro0cdtueJEyfy/Bp/8sknplSpUubzzz83u3btMp9//rkJCgoy06dPN8YYc/r0aRMcHGw6dOhgNm3aZObPn2/Kly/vsG2vJreaWrRoYdatW2d++uknU6JECXPvvfeadu3amb/++svMnz/fFClSxHz22WcOr7HVPm/1uT1kyBDj5+dn7rvvPrNu3TqzceNGY8ylfffZZ5+1zyevn9FZ6/RvcrXPpoyMDFOrVi3TqFEjs2bNGvPbb7+Z6Oho06RJE/v0lx+3Lly4YAIDA80LL7xgduzYYTZv3mymT59u9u7da4wx5ueffzYBAQFm+vTpZufOnWbx4sUmMjLSDB06NE+1Xv6ZkZ6ebqpUqWKefPJJ88cff5jNmzebDh06mMqVK5vz58+bixcvmtDQUDNlyhT79Fe25fVYcuX3hpsdwcmNnDt3zvj6+ppff/3Vob1r167m8ccftx+cfvzxR/uwBQsWGEnm7Nmzxhhj6tWrZ3r37u0wfcOGDS2DU6NGjRymqVu3rnn55ZeNMcYsX77cBAQEmHPnzjmMU6FCBfPBBx9Yrlf9+vVNx44dLcfLsnr1aiPJnD592hjz/wflyz80jh07Znx8fBw+5K/UsmVL8/zzzxtjjElJSTFeXl72oHSlK79U5PZB0KtXL4cPjDFjxpjy5cubzMzMPK+fq+QlOPXr189heH5se2Os9zErOQWnyz8QZs2aZSSZJUuW2Nvi4+NN5cqV7c9jY2NNUFCQ/UuqMcZMmDDB+Pv7m4yMDMv3nzH/vz2++uorh3Fy+tJ/uYyMDFO0aFEzf/78HNepoORlnebMmWO8vb3NgAEDjJ+fn9m+fbt9vNzeB02aNDFRUVGWy587d64pUaJEnmrNa3AKDQ0158+fdxgvIiLC3HfffQ5t7du3d3ivWtU2bdo0I8ns2LHD3jZ+/HgTGhqap/qtjqsXL140fn5+5oknnrC3HTp0yEgyK1euNMbk7f3WtWtX06NHD4dlL1++3Hh4eNg/ByIiIkybNm0cxrnyGJeT3r17m0ceeSTXdcrN1Y6vkyZNMsWLFzepqan2tgULFhgPDw+TlJRkX05ERITJyMiwj1O5cmXTuHFj+/Os7Tdr1iyH9Rk1apR9nAsXLpiyZcua0aNHG2NyDilWr3GFChXMp59+6rAOw4cPN/Xr1zfGGPPBBx+YEiVK2Le1MZeOI9cTnK6s6amnnjK+vr72z0BjjImJiTFPPfWU/bnVPp+Xz+0hQ4aYwoULm8OHDzuMc2VwulJun9H/1uCU22fT4sWLjaenp9m3b5992F9//WUkmVWrVhljHI9bx44dM5Lsf2i70j333OPwR2NjjJkxY4YpVapUnmq9/DNjxowZpnLlyg7fPc6fP298fHzM999/b4wx5tlnnzXNmjWzD//++++Nl5eX/XXK67GE4OSIe5zcyI4dO5SWlqYWLVo4tKenpysqKsr+vEaNGvb/lypVSpJ0+PBh3XLLLdq2bZuefvpph+nvuOMOLV269KrLvnyeWfPNOhW/ceNGpaamqkSJEg7jnD17Vjt37rRcrw0bNqh79+65Dl+7dq2GDh2qjRs36sSJE8rMzJR06RR51apV7ePVr1/f/v+goCBVrlxZW7ZskXTpspORI0dqzpw5OnjwoNLT03X+/Hn5+vpKkrZs2aLz58/rnnvusaz3arp37666devq4MGDKlOmjKZPn67OnTvLZrNd13zdRZ06dXJsv55tn+Vq+9i1uHx+oaGhkqTq1as7tF05/5o1azrUVb9+faWmpmr//v1KTU3N0/tPyn07ZUlOTtagQYOUmJiow4cPKyMjQ2lpadq3b59zK3md8nJMefTRR/Xll19q1KhRmjBhgipVqpSneUdHR2dr+/HHHxUfH6+tW7cqJSVFFy9e1Llz55SWlpZtf7hW1atXz/G+psv30aznl1+ampfafH19VaFCBfs0+bmPenp6qkSJEtn2UUnZlnG199vGjRv1xx9/aObMmfZxjDHKzMzU7t27VaVKFUnW+6gkjR8/XlOnTtW+fft09uxZpaenX1MPYVc7vm7ZskU1a9aUn5+fva1hw4bKzMzUtm3b7Nvg9ttvl4fH/989EBoaqmrVqtmfZ22/q22rQoUKqU6dOvZtlZOrvcZnzpzRzp071bVrV4fPrIsXL9rvYduyZYv9MsqcargWV9YUGhqqyMhIh3tncjqeXW2fz+vndkREhIKDg69aX14/o/+tcvts2rJli8LDwxUeHm4fVrVqVRUrVkxbtmxR3bp1HaYLCgpS586dFRMToxYtWqh58+Zq166d/Xvaxo0btWLFCofL4DMyMq7pGLlx40bt2LFDRYsWdWg/d+6c/fXt2LGj7rzzTv3vf/9T6dKlNXPmTLVs2dLe0U9ejyVwRHByI1nXfC9YsEBlypRxGObl5WV/M1ze203WF/asA9m1urIHHZvNZp9namqqSpUqpcTExGzT5aWnLR8fn1yHnTlzRjExMYqJidHMmTMVHBysffv2KSYmxuHeEytvvvmmxo0bp4SEBPt9DP369bPP42o1OCMqKko1a9bUxx9/rHvvvVd//fWXFixYkC/zLmgeHh7Zev26sgOIy7/c5JXVts9ytX3sWuT0PriyzZn5W73/Lme1nWJjY3Xs2DGNGzdOERER8vLyUv369Z3ap/NDXtYpLS1Na9eulaenp/7+++88z/vKbbBnzx61atVKvXr10ogRIxQUFKRffvlFXbt2VXp6uuWXgrzsnzktNy/yWltO++iVNTkjp/ld7/E7NTVVTz31lPr27Ztt2C233GL/v9V2+uyzz/TCCy9ozJgxql+/vooWLao333xTv//+e55ryZIfx1erbZXVVhCfdVmvcdb7ZfLkyapXr57DeJ6ente1XGdrut51z+vnttV+kl+f0e4sP/ezadOmqW/fvlq0aJFmz56tQYMG6YcfftCdd96p1NRUDRs2TA8//HC26S4P4nmRmpqq6Ohoh9CTJSsI161bVxUqVNBnn32mXr166csvv9T06dMd5pGXYwkcEZzcSNWqVeXl5aV9+/apSZMm2Ybn5exO5cqVtXr1anXq1Mnetnr16uuqq3bt2kpKSlKhQoUcbtTOqxo1amjJkiXq0qVLtmFbt27VsWPHNGrUKPtfddasWZPjfH777Tf7m/nEiRPavn27/S8iK1as0EMPPaT//ve/ki59Edm+fbv9r2GVKlWSj4+PlixZom7dulnWnPUX7ctvxs3SrVs3JSQk6ODBg2revLnDX6PcWXBwsMNN0CkpKdq9e3eepr2ebe9ONm7cqLNnz9q/6P3222/y9/dXeHi4goKCrvr+c8aKFSv0/vvv64EHHpB06Sbeo0ePXnf9zrI6pkjS888/Lw8PD3333Xd64IEH1LJlS/vNw1d7H1xp7dq1yszM1JgxY+xnDubMmZPnWoODg5WUlCRjjD1QOPObQ7/99lu251n76PXW9k+72vutdu3a2rx5sypWrHhdy1ixYoUaNGjgcIVCXj5jcnK142uVKlU0ffp0nTlzxv4lfcWKFfLw8HDo3ONa/fbbb7rrrrskXToztHbtWvXp0+ea5hUaGqrSpUtr165d6tixY47jVKlSRTNmzNC5c+fsX3av3Pf+KVfb56/3czuLM5/RN5oqVapo//792r9/v33dN2/erJMnT1718y0qKkpRUVEaOHCg6tevr08//VR33nmnateurW3btl33e1e69PrOnj1bISEhCggIyHW8jh07aubMmSpbtqw8PDzUsmVLh3nkx7HkZkOvem6kaNGieuGFF/Tcc8/po48+0s6dO7Vu3Tq9++67+uijj/I0j2eeeUYffvihPvroI/399996/fXX9ccff1zXpWTNmzdX/fr11aZNGy1evFh79uzRr7/+qldffTVPB9AhQ4Zo1qxZGjJkiLZs2aI///xTo0ePlnTprxpFihTRu+++q127dumbb77R8OHDc5zPa6+9piVLlmjTpk3q3LmzSpYsae/FqlKlSvrhhx/066+/asuWLXrqqaccer7x9vbWyy+/rJdeekkff/yxdu7cqd9++00ffvhhjsuKiIiQzWbTt99+qyNHjjj0ANWhQwcdOHBAkydP1pNPPpnXzehyzZo104wZM7R8+XL9+eefio2NzfNfUa9n27uT9PR0de3aVZs3b9bChQs1ZMgQ9enTRx4eHvny/stSqVIlzZgxQ1u2bNHvv/+ujh075ttZT2dYrdOCBQs0depUzZw5Uy1atNCLL76o2NhYnThxQtLV3wdXqlixoi5cuGB/L8+YMUMTJ07Mc61NmzbVkSNH9MYbb2jnzp0aP368Q49zVlasWKE33nhD27dv1/jx4zV37lw9++yz+VLbP+1q77eXX35Zv/76q/r06aMNGzbo77//1tdff+10WKhUqZLWrFmj77//Xtu3b9fgwYOv+Y9sVzu+duzYUd7e3oqNjdWmTZu0bNkyPfPMM3riiSfsl+ldj/Hjx+vLL7/U1q1b1bt3b504ceK6jsvDhg1TfHy83nnnHW3fvl1//vmnpk2bprFjx0q6dPy32Wzq3r27/Tjy1ltvXfd6XIur7fPX+7mdxZnP6BtN8+bNVb16dXXs2FHr1q3TqlWr1KlTJzVp0iTHS2F3796tgQMHauXKldq7d68WL16sv//+2x5m4+Li9PHHH2vYsGH666+/tGXLFn322WcaNGiQ07V17NhRJUuW1EMPPaTly5dr9+7dSkxMVN++fXXgwAGH8datW6cRI0aobdu2DldP5Nex5GZDcHIzw4cP1+DBgxUfH68qVarovvvu04IFC1SuXLk8Td+xY0cNHDhQL7zwgmrXrq3du3erc+fOTp8GvpzNZtPChQt11113qUuXLrr11lv12GOPae/evXn64GvatKnmzp2rb775RrVq1VKzZs20atUqSZf+yjx9+nTNnTtXVatW1ahRo3L9EBo1apSeffZZRUdHKykpSfPnz7f/RXzQoEGqXbu2YmJi1LRpU4WFhWX7xfvBgwfr+eefV1xcnKpUqaL27dvnev9CmTJlNGzYMA0YMEChoaEOB5LAwEA98sgj8vf3z7YMdzZw4EA1adJErVq1UsuWLdWmTRuH6+qv5nq3vbu45557VKlSJd11111q3769HnzwQYeuZ6/3/Zflww8/1IkTJ1S7dm098cQT6tu3r0JCQvJ5bfImt3WKjIxU165dNXToUNWuXVvSpS+NoaGh6tmzp6Srvw+uVLNmTY0dO1ajR49WtWrVNHPmTMXHx+e5zipVquj999/X+PHjVbNmTa1atUovvPBCnqd//vnntWbNGkVFRen111/X2LFj7d2kX29t/7Srvd9q1Kihn376Sdu3b1fjxo0VFRWluLg4lS5d2qllPPXUU3r44YfVvn171atXT8eOHct2f6wzcju++vr66vvvv9fx48dVt25dtW3bVvfcc4/ee++9a17W5UaNGqVRo0apZs2a+uWXX/TNN99c14/8duvWTVOmTNG0adNUvXp1NWnSRNOnT7cfA/z9/TV//nz9+eefioqK0quvvmr/Q+A/7Wr7/PV+bmdx5jP6RmOz2fT111+rePHiuuuuu9S8eXOVL19es2fPznF8X19fbd26VY888ohuvfVW9ejRQ71799ZTTz0lSYqJidG3336rxYsXq27durrzzjv19ttvKyIiwunafH199fPPP+uWW27Rww8/rCpVqqhr1646d+6cwxmoihUr6o477tAff/yR7Sxqfh1LbjY2cz0XcONfoUWLFgoLC9OMGTNcXco1SUxM1N13360TJ07k6Z6qf8I999yj22+/Xe+8846rS0Eede7cWSdPnrT/HhTgbtzxWAf3FBkZqX79+jn83hKAgsc9TjeYtLQ0TZw4UTExMfL09NSsWbP0448/6ocffnB1aTeEEydOKDExUYmJidl+FBEAAAA3Li7Vu8Fcfno+Ojpa8+fP1+eff67mzZsX2DJvv/12+fv75/jIqceXf7OoqCh17txZo0ePzpcbmyHNnDkz1/3n9ttvd3V5yCf3339/rq/zyJEjXV2epdxq9/f31/Lly11dHtxEz549c91Psi6BBa7E5+C/B5fq4brt3bs3x26DpUu9FF35OwPA5U6fPp1rZxKFCxe+puu/4X4OHjyos2fP5jgsKChIQUFB/3BFztmxY0euw8qUKeOSzj/gfg4fPqyUlJQchwUEBLjsXke4Nz4H/z0ITgAAAABggUv1AAAAAMACwQkAAAAALBCcAAAAAMACwQkAAAAALBCcAAAAAMACwQkA4BY6d+4sm82W7XG1rsDzavr06SpWrNj1FwkAuGkVcnUBAABkue+++zRt2jSHtuDgYBdVk7MLFy6ocOHCri4DAPAP44wTAMBteHl5KSwszOHh6empr7/+WrVr15a3t7fKly+vYcOG6eLFi/bpxo4dq+rVq8vPz0/h4eF6+umnlZqaKklKTExUly5ddOrUKftZrKFDh0qSbDabvvrqK4caihUrpunTp0uS9uzZI5vNptmzZ6tJkyby9vbWzJkzJUlTpkxRlSpV5O3trdtuu03vv/++fR7p6enq06ePSpUqJW9vb0VERCg+Pr7gNhwAoMBxxgkA4NaWL1+uTp066Z133lHjxo21c+dO9ejRQ5I0ZMgQSZKHh4feeecdlStXTrt27dLTTz+tl156Se+//74aNGighIQExcXFadu2bZIkf39/p2oYMGCAxowZo6ioKHt4iouL03vvvaeoqCitX79e3bt3l5+fn2JjY/XOO+/om2++0Zw5c3TLLbdo//792r9/f/5uGADAP4rgBABwG99++61DqLn//vt14sQJDRgwQLGxsZKk8uXLa/jw4XrppZfswalfv372aSIjI/X666+rZ8+eev/991WkSBEFBgbKZrMpLCzsmurq16+fHn74YfvzIUOGaMyYMfa2cuXKafPmzfrggw8UGxurffv2qVKlSmrUqJFsNpsiIiKuabkAAPdBcAIAuI27775bEyZMsD/38/NTjRo1tGLFCo0YMcLenpGRoXPnziktLU2+vr768ccfFR8fr61btyolJUUXL150GH696tSpY///mTNntHPnTnXt2lXdu3e3t1+8eFGBgYGSLnV00aJFC1WuXFn33XefWrVqpXvvvfe66wAAuA7BCQDgNvz8/FSxYkWHttTUVA0bNszhjE8Wb29v7dmzR61atVKvXr00YsQIBQUF6ZdfflHXrl2Vnp5+1eBks9lkjHFou3DhQo51XV6PJE2ePFn16tVzGM/T01OSVLt2be3evVvfffedfvzxR7Vr107NmzfXvHnzLLYAAMBdEZwAAG6tdu3a2rZtW7ZAlWXt2rXKzMzUmDFj5OFxqc+jOXPmOIxTpEgRZWRkZJs2ODhYhw4dsj//+++/lZaWdtV6QkNDVbp0ae3atUsdO3bMdbyAgAC1b99e7du3V9u2bXXffffp+PHjCgoKuur8AQDuieAEAHBrcXFxatWqlW655Ra1bdtWHh4e2rhxozZt2qTXX39dFStW1IULF/Tuu++qdevWWrFihSZOnOgwj8jISKWmpmrJkiWqWbOmfH195evrq2bNmum9995T/fr1lZGRoZdffjlPXY0PGzZMffv2VWBgoO677z6dP39ea9as0YkTJ9S/f3+NHTtWpUqVUlRUlDw8PDR37lyFhYXxW1IA8C9Gd+QAALcWExOjb7/9VosXL1bdunV155136u2337Z3uFCzZk2NHTtWo0ePVrVq1TRz5sxsXX83aNBAPXv2VPv27RUcHKw33nhDkjRmzBiFh4ercePG6tChg1544YU83RPVrVs3TZkyRdOmTVP16tXVpEkTTZ8+XeXKlZMkFS1aVG+88Ybq1KmjunXras+ePVq4cKH9jBgA4N/HZq68uBsAAAAA4IA/fQEAAACABYITAAAAAFggOAEAAACABYITAAAAAFggOAEAAACABYITAAAAAFggOAEAAACABYITAAAAAFggOAEAAACABYITAAAAAFggOAEAAACAhf8DbONm3B1Tki8AAAAASUVORK5CYII="/>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31" name="Google Shape;231;p39"/>
          <p:cNvPicPr preferRelativeResize="0"/>
          <p:nvPr/>
        </p:nvPicPr>
        <p:blipFill rotWithShape="1">
          <a:blip r:embed="rId5">
            <a:alphaModFix/>
          </a:blip>
          <a:srcRect/>
          <a:stretch/>
        </p:blipFill>
        <p:spPr>
          <a:xfrm>
            <a:off x="5133499" y="685799"/>
            <a:ext cx="3719403" cy="24079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Objectives</a:t>
            </a:r>
            <a:endParaRPr/>
          </a:p>
        </p:txBody>
      </p:sp>
      <p:sp>
        <p:nvSpPr>
          <p:cNvPr id="67" name="Google Shape;67;p13"/>
          <p:cNvSpPr txBox="1">
            <a:spLocks noGrp="1"/>
          </p:cNvSpPr>
          <p:nvPr>
            <p:ph type="body" idx="1"/>
          </p:nvPr>
        </p:nvSpPr>
        <p:spPr>
          <a:xfrm>
            <a:off x="311700" y="1372352"/>
            <a:ext cx="8520600" cy="3680294"/>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Develop machine learning model that accurately predicts CO2 emissions based on vehicle data.</a:t>
            </a:r>
            <a:endParaRPr dirty="0">
              <a:latin typeface="+mj-lt"/>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Identify key factors that significantly influence vehicle emissions.</a:t>
            </a:r>
            <a:endParaRPr dirty="0">
              <a:latin typeface="+mj-lt"/>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To Determine how engine capacity correlate with CO2 emission.</a:t>
            </a:r>
            <a:endParaRPr dirty="0">
              <a:latin typeface="+mj-lt"/>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Analyzing if certain manufacturers and models have better emission standards.</a:t>
            </a:r>
            <a:endParaRPr dirty="0">
              <a:latin typeface="+mj-lt"/>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Predicting noise level based on engine capacity, fuel type and transmission type.</a:t>
            </a:r>
            <a:endParaRPr dirty="0">
              <a:latin typeface="+mj-lt"/>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To find , whether we can predict fuel efficiency based on engine capacity, transmission type and fuel type.</a:t>
            </a:r>
            <a:endParaRPr dirty="0">
              <a:latin typeface="+mj-lt"/>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Evaluating CO2 emissions based on </a:t>
            </a:r>
            <a:r>
              <a:rPr lang="en-US" dirty="0" err="1">
                <a:solidFill>
                  <a:srgbClr val="000000"/>
                </a:solidFill>
                <a:latin typeface="+mj-lt"/>
                <a:ea typeface="Helvetica Neue"/>
                <a:cs typeface="Helvetica Neue"/>
                <a:sym typeface="Helvetica Neue"/>
              </a:rPr>
              <a:t>vehicles’s</a:t>
            </a:r>
            <a:r>
              <a:rPr lang="en-US" dirty="0">
                <a:solidFill>
                  <a:srgbClr val="000000"/>
                </a:solidFill>
                <a:latin typeface="+mj-lt"/>
                <a:ea typeface="Helvetica Neue"/>
                <a:cs typeface="Helvetica Neue"/>
                <a:sym typeface="Helvetica Neue"/>
              </a:rPr>
              <a:t> model year.</a:t>
            </a:r>
            <a:endParaRPr dirty="0">
              <a:latin typeface="+mj-lt"/>
            </a:endParaRPr>
          </a:p>
          <a:p>
            <a:pPr marL="114300" lvl="0" indent="0" algn="l" rtl="0">
              <a:lnSpc>
                <a:spcPct val="115000"/>
              </a:lnSpc>
              <a:spcBef>
                <a:spcPts val="0"/>
              </a:spcBef>
              <a:spcAft>
                <a:spcPts val="0"/>
              </a:spcAft>
              <a:buSzPts val="1800"/>
              <a:buNone/>
            </a:pPr>
            <a:endParaRPr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Bagged Decision Trees Regression</a:t>
            </a:r>
            <a:br>
              <a:rPr lang="en-US"/>
            </a:br>
            <a:br>
              <a:rPr lang="en-US"/>
            </a:br>
            <a:endParaRPr b="1">
              <a:latin typeface="Times New Roman"/>
              <a:ea typeface="Times New Roman"/>
              <a:cs typeface="Times New Roman"/>
              <a:sym typeface="Times New Roman"/>
            </a:endParaRPr>
          </a:p>
        </p:txBody>
      </p:sp>
      <p:pic>
        <p:nvPicPr>
          <p:cNvPr id="237" name="Google Shape;237;p40"/>
          <p:cNvPicPr preferRelativeResize="0"/>
          <p:nvPr/>
        </p:nvPicPr>
        <p:blipFill rotWithShape="1">
          <a:blip r:embed="rId3">
            <a:alphaModFix/>
          </a:blip>
          <a:srcRect/>
          <a:stretch/>
        </p:blipFill>
        <p:spPr>
          <a:xfrm>
            <a:off x="360999" y="1218815"/>
            <a:ext cx="3743325" cy="1552575"/>
          </a:xfrm>
          <a:prstGeom prst="rect">
            <a:avLst/>
          </a:prstGeom>
          <a:noFill/>
          <a:ln>
            <a:noFill/>
          </a:ln>
        </p:spPr>
      </p:pic>
      <p:sp>
        <p:nvSpPr>
          <p:cNvPr id="238" name="Google Shape;238;p40" descr="data:image/png;base64,iVBORw0KGgoAAAANSUhEUgAAA0kAAALVCAYAAAAVqqrMAAAAOXRFWHRTb2Z0d2FyZQBNYXRwbG90bGliIHZlcnNpb24zLjcuMSwgaHR0cHM6Ly9tYXRwbG90bGliLm9yZy/bCgiHAAAACXBIWXMAAA9hAAAPYQGoP6dpAACF5ElEQVR4nOzdd3QV1d7G8eekAml0QicgIoIgvVfpICIIgkiTIopIkSodgVCkd6T3XkQEQUABKdJFKSK9hp7Q0vf7B2/OnUPQS7wkJ8D3s1aWOdPyS9zMzDN7Zo/NGGMEAAAAAJAkuTi7AAAAAABITAhJAAAAAGBBSAIAAAAAC0ISAAAAAFgQkgAAAADAgpAEAAAAABaEJAAAAACwICQBAAAAgAUhCQAAAAAsCEkAAAAAYEFIAoDnxOzZs2Wz2Z741aNHj3j5mTt37lT//v11586deNn+/yLm77Fv3z5nl/KvTZo0SbNnz3Z2GQCAx7g5uwAAQNwMHDhQAQEBDtPy5s0bLz9r586dGjBggJo3b67kyZPHy894mU2aNEmpU6dW8+bNnV0KAMCCkAQAz5nq1aurcOHCzi7jf3L//n15eXk5uwynefDggZIlS+bsMgAAf4Pb7QDgBbN+/XqVKVNGXl5e8vHxUc2aNfXHH384LPPbb7+pefPmyp49u5IkSSJ/f3999NFHunnzpn2Z/v37q2vXrpKkgIAA+619Z8+e1dmzZ2Wz2Z54q5jNZlP//v0dtmOz2XT06FF98MEHSpEihUqXLm2fP3/+fBUqVEhJkyZVypQp1bBhQ124cOFf/e7NmzeXt7e3zp8/r1q1asnb21sZM2bUxIkTJUlHjhxRxYoV5eXlpaxZs2rhwoUO68fcwrdt2zZ9/PHHSpUqlXx9fdW0aVPdvn071s+bNGmS8uTJI09PT2XIkEHt2rWLdWti+fLllTdvXu3fv19ly5ZVsmTJ9OWXXypbtmz6448/9PPPP9v/tuXLl5ck3bp1S126dNEbb7whb29v+fr6qnr16jp8+LDDtn/66SfZbDYtXbpUgwcPVqZMmZQkSRK99dZb+uuvv2LVu2fPHtWoUUMpUqSQl5eX8uXLp7Fjxzosc/z4cb333ntKmTKlkiRJosKFC+vbb7+N6/8KAHiu0ZMEAM+Z4OBg3bhxw2Fa6tSpJUnz5s1Ts2bNVLVqVQ0bNkwPHjzQ5MmTVbp0aR08eFDZsmWTJG3atEmnT59WixYt5O/vrz/++EPTpk3TH3/8od27d8tms6lu3br6888/tWjRIo0ePdr+M9KkSaPr16/Hue769esrZ86cGjJkiIwxkqTBgwerT58+atCggVq1aqXr169r/PjxKlu2rA4ePPivbvGLiopS9erVVbZsWQ0fPlwLFizQZ599Ji8vL/Xq1UuNGzdW3bp1NWXKFDVt2lQlSpSIdfviZ599puTJk6t///46ceKEJk+erHPnztlDifQo/A0YMECVKlXSJ598Yl9u7969+uWXX+Tu7m7f3s2bN1W9enU1bNhQH374odKlS6fy5curffv28vb2Vq9evSRJ6dKlkySdPn1aq1evVv369RUQEKCgoCBNnTpV5cqV09GjR5UhQwaHeocOHSoXFxd16dJFwcHBGj58uBo3bqw9e/bYl9m0aZNq1aql9OnTq0OHDvL399exY8f03XffqUOHDpKkP/74Q6VKlVLGjBnVo0cPeXl5aenSpapTp45WrFihd999N87/PwDguWQAAM+FWbNmGUlP/DLGmLt375rkyZOb1q1bO6x39epV4+fn5zD9wYMHsba/aNEiI8ls27bNPm3EiBFGkjlz5ozDsmfOnDGSzKxZs2JtR5Lp16+f/XO/fv2MJNOoUSOH5c6ePWtcXV3N4MGDHaYfOXLEuLm5xZr+d3+PvXv32qc1a9bMSDJDhgyxT7t9+7ZJmjSpsdlsZvHixfbpx48fj1VrzDYLFSpkwsPD7dOHDx9uJJk1a9YYY4y5du2a8fDwMFWqVDFRUVH25SZMmGAkmZkzZ9qnlStXzkgyU6ZMifU75MmTx5QrVy7W9NDQUIftGvPob+7p6WkGDhxon7Z161YjyeTOnduEhYXZp48dO9ZIMkeOHDHGGBMZGWkCAgJM1qxZze3btx22Gx0dbf/+rbfeMm+88YYJDQ11mF+yZEmTM2fOWHUCwIuK2+0A4DkzceJEbdq0yeFLetRTcOfOHTVq1Eg3btywf7m6uqpYsWLaunWrfRtJkya1fx8aGqobN26oePHikqQDBw7ES91t27Z1+Lxy5UpFR0erQYMGDvX6+/srZ86cDvXGVatWrezfJ0+eXLly5ZKXl5caNGhgn54rVy4lT55cp0+fjrV+mzZtHHqCPvnkE7m5uen777+XJP34448KDw9Xx44d5eLyn0Np69at5evrq3Xr1jlsz9PTUy1atHjq+j09Pe3bjYqK0s2bN+Xt7a1cuXI98f9PixYt5OHhYf9cpkwZSbL/bgcPHtSZM2fUsWPHWL1zMT1jt27d0pYtW9SgQQPdvXvX/v/j5s2bqlq1qk6ePKlLly499e8AAM8zbrcDgOdM0aJFnzhww8mTJyVJFStWfOJ6vr6+9u9v3bqlAQMGaPHixbp27ZrDcsHBwc+w2v94/Ja2kydPyhijnDlzPnF5a0iJiyRJkihNmjQO0/z8/JQpUyZ7ILBOf9KzRo/X5O3trfTp0+vs2bOSpHPnzkl6FLSsPDw8lD17dvv8GBkzZnQIMf9NdHS0xo4dq0mTJunMmTOKioqyz0uVKlWs5bNkyeLwOUWKFJJk/91OnTol6Z9HQfzrr79kjFGfPn3Up0+fJy5z7do1ZcyY8al/DwB4XhGSAOAFER0dLenRc0n+/v6x5ru5/WeX36BBA+3cuVNdu3bVm2++KW9vb0VHR6tatWr27fyTx8NGDOvJ/OOsvVcx9dpsNq1fv16urq6xlvf29v6vdTzJk7b1T9PN/z8fFZ8e/93/myFDhqhPnz766KOP9NVXXyllypRycXFRx44dn/j/51n8bjHb7dKli6pWrfrEZV555ZWn3h4APM8ISQDwgsiRI4ckKW3atKpUqdLfLnf79m1t3rxZAwYMUN++fe3TY3qirP4uDMX0VDw+ktvjPSj/rV5jjAICAvTqq68+9XoJ4eTJk6pQoYL9871793TlyhXVqFFDkpQ1a1ZJ0okTJ5Q9e3b7cuHh4Tpz5sw//v2t/u7vu3z5clWoUEEzZsxwmH7nzh37ABpxEdM2fv/997+tLeb3cHd3f+r6AeBFxTNJAPCCqFq1qnx9fTVkyBBFRETEmh8zIl1Mr8PjvQxjxoyJtU7Mu4weD0O+vr5KnTq1tm3b5jB90qRJT11v3bp15erqqgEDBsSqxRjjMBx5Qps2bZrD33Dy5MmKjIxU9erVJUmVKlWSh4eHxo0b51D7jBkzFBwcrJo1az7Vz/Hy8or1t5Ue/T96/G+ybNmyf/1MUMGCBRUQEKAxY8bE+nkxPydt2rQqX768pk6dqitXrsTaxr8Z0RAAnlf0JAHAC8LX11eTJ09WkyZNVLBgQTVs2FBp0qTR+fPntW7dOpUqVUoTJkyQr6+vfXjsiIgIZcyYURs3btSZM2dibbNQoUKSpF69eqlhw4Zyd3fX22+/LS8vL7Vq1UpDhw5Vq1atVLhwYW3btk1//vnnU9ebI0cODRo0SD179tTZs2dVp04d+fj46MyZM1q1apXatGmjLl26PLO/T1yEh4frrbfeUoMGDXTixAlNmjRJpUuXVu3atSU9Gga9Z8+eGjBggKpVq6batWvblytSpIg+/PDDp/o5hQoV0uTJkzVo0CC98sorSps2rSpWrKhatWpp4MCBatGihUqWLKkjR45owYIFDr1WceHi4qLJkyfr7bff1ptvvqkWLVooffr0On78uP744w/98MMPkh4NClK6dGm98cYbat26tbJnz66goCDt2rVLFy9ejPWeJgB4URGSAOAF8sEHHyhDhgwaOnSoRowYobCwMGXMmFFlypRxGF1t4cKFat++vSZOnChjjKpUqaL169fHev9OkSJF9NVXX2nKlCnasGGDoqOjdebMGXl5ealv3766fv26li9frqVLl6p69epav3690qZN+9T19ujRQ6+++qpGjx6tAQMGSJIyZ86sKlWq2AOJM0yYMEELFixQ3759FRERoUaNGmncuHEOt8f1799fadKk0YQJE9SpUyelTJlSbdq00ZAhQ5560Im+ffvq3LlzGj58uO7evaty5cqpYsWK+vLLL3X//n0tXLhQS5YsUcGCBbVu3Tr16NHjX/9OVatW1datWzVgwACNHDlS0dHRypEjh1q3bm1f5vXXX9e+ffs0YMAAzZ49Wzdv3lTatGlVoEABh1szAeBFZzMJ8cQqAADPgdmzZ6tFixbau3fvE0cQBAC8HHgmCQAAAAAsCEkAAAAAYEFIAgAAAAALnkkCAAAAAAt6kgAAAADAgpAEAAAAABYv/HuSoqOjdfnyZfn4+Di83wIAAADAy8UYo7t37ypDhgxycfn7/qIXPiRdvnxZmTNndnYZAAAAABKJCxcuKFOmTH87/4UPST4+PpIe/SF8fX2dXA0AAAAAZwkJCVHmzJntGeHvvPAhKeYWO19fX0ISAAAAgP/6GA4DNwAAAACABSEJAAAAACwISQAAAABgQUgCAAAAAAtCEgAAAABYEJIAAAAAwIKQBAAAAAAWhCQAAAAAsCAkAQAAAIAFIQkAAAAALAhJAAAAAGBBSAIAAAAAC0ISAAAAAFgQkgAAAADAgpAEAAAAABaEJAAAAACwICQBAAAAgAUhCQAAAAAsCEkAAAAAYEFIAgAAAAALQhIAAAAAWBCSAAAAAMCCkAQAAAAAFm7OLgAAAACIcSpNGWeXgHiQ4/p2Z5cQJ/Q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JwakqKiotSnTx8FBAQoadKkypEjh7766isZY+zLGGPUt29fpU+fXkmTJlWlSpV08uRJJ1YNAAAA4EXm1JA0bNgwTZ48WRMmTNCxY8c0bNgwDR8+XOPHj7cvM3z4cI0bN05TpkzRnj175OXlpapVqyo0NNSJlQMAAAB4Ubk584fv3LlT77zzjmrWrClJypYtmxYtWqRff/1V0qNepDFjxqh379565513JElz585VunTptHr1ajVs2NBptQMAAAB4MTm1J6lkyZLavHmz/vzzT0nS4cOHtWPHDlWvXl2SdObMGV29elWVKlWyr+Pn56dixYpp165dT9xmWFiYQkJCHL4AAAAA4Gk5tSepR48eCgkJ0WuvvSZXV1dFRUVp8ODBaty4sSTp6tWrkqR06dI5rJcuXTr7vMcFBgZqwIAB8Vs4AAAAgBeWU3uSli5dqgULFmjhwoU6cOCA5syZo6+//lpz5sz519vs2bOngoOD7V8XLlx4hhUDAAAAeNE5tSepa9eu6tGjh/3ZojfeeEPnzp1TYGCgmjVrJn9/f0lSUFCQ0qdPb18vKChIb7755hO36enpKU9Pz3ivHQAAAMCLyak9SQ8ePJCLi2MJrq6uio6OliQFBATI399fmzdvts8PCQnRnj17VKJEiQStFQAAAMDLwak9SW+//bYGDx6sLFmyKE+ePDp48KBGjRqljz76SJJks9nUsWNHDRo0SDlz5lRAQID69OmjDBkyqE6dOs4sHQAAAMALyqkhafz48erTp48+/fRTXbt2TRkyZNDHH3+svn372pfp1q2b7t+/rzZt2ujOnTsqXbq0NmzYoCRJkjixcgAAAAAvKpsxxji7iPgUEhIiPz8/BQcHy9fX19nlAAAA4B+cSlPG2SUgHuS4vt3ZJUh6+mzg1GeSAAAAACCxIS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PhXISkyMlI//vijpk6dqrt370qSLl++rHv37j3T4gAAAAAgobnFdYVz586pWrVqOn/+vMLCwlS5cmX5+Pho2LBhCgsL05QpU+KjTgAAAABIEHHuSerQoYMKFy6s27dvK2nSpPbp7777rjZv3vxMiwMAAACAhBbnnqTt27dr586d8vDwcJieLVs2Xbp06ZkVBgAAAADOEOeepOjoaEVFRcWafvHiRfn4+DyTogAAAADAWeIckqpUqaIxY8bYP9tsNt27d0/9+vVTjRo1nmVtAAAAAJDg4ny73ciRI1W1alW9/vrrCg0N1QcffKCTJ08qderUWrRoUXzUCAAAAAAJJs4hKVOmTDp8+LCWLFmiw4cP6969e2rZsqUaN27sMJADAAAAADyP4hySJMnNzU2NGzdW48aNn3U9AAAAAOBUcX4mKTAwUDNnzow1febMmRo2bFicC7h06ZI+/PBDpUqVSkmTJtUbb7yhffv22ecbY9S3b1+lT59eSZMmVaVKlXTy5Mk4/xwAAAAAeBpxDklTp07Va6+9Fmt6njx54vwi2du3b6tUqVJyd3fX+vXrdfToUY0cOVIpUqSwLzN8+HCNGzdOU6ZM0Z49e+Tl5aWqVasqNDQ0rqUDAAAAwH8V59vtrl69qvTp08eaniZNGl25ciVO2xo2bJgyZ86sWbNm2acFBATYvzfGaMyYMerdu7feeecdSdLcuXOVLl06rV69Wg0bNoxr+QAAAADwj+Lck5Q5c2b98ssvsab/8ssvypAhQ5y29e2336pw4cKqX7++0qZNqwIFCuibb76xzz9z5oyuXr2qSpUq2af5+fmpWLFi2rVr1xO3GRYWppCQEIcvAAAAAHhacQ5JrVu3VseOHTVr1iydO3dO586d08yZM9WpUye1bt06Tts6ffq0Jk+erJw5c+qHH37QJ598os8//1xz5syR9KjXSpLSpUvnsF66dOns8x4XGBgoPz8/+1fmzJnj+isCAAAAeInF+Xa7rl276ubNm/r0008VHh4uSUqSJIm6d++unj17xmlb0dHRKly4sIYMGSJJKlCggH7//XdNmTJFzZo1i2tpkqSePXuqc+fO9s8hISEEJQAAAABPLc49STabTcOGDdP169e1e/duHT58WLdu3VLfvn3j/MPTp0+v119/3WFa7ty5df78eUmSv7+/JCkoKMhhmaCgIPu8x3l6esrX19fhCwAAAACeVpxDUgxvb28VKVJEefPmlaen57/aRqlSpXTixAmHaX/++aeyZs0q6dEgDv7+/tq8ebN9fkhIiPbs2aMSJUr829IBAAAA4G/F+Xa7+/fva+jQodq8ebOuXbum6Ohoh/mnT59+6m116tRJJUuW1JAhQ9SgQQP9+uuvmjZtmqZNmybpUa9Vx44dNWjQIOXMmVMBAQHq06ePMmTIoDp16sS1dAAAAAD4r+Icklq1aqWff/5ZTZo0Ufr06WWz2f71Dy9SpIhWrVqlnj17auDAgQoICNCYMWPUuHFj+zLdunXT/fv31aZNG925c0elS5fWhg0blCRJkn/9cwEAAADg79iMMSYuKyRPnlzr1q1TqVKl4qumZyokJER+fn4KDg7m+SQAAIBE7lSaMs4uAfEgx/Xtzi5B0tNngzg/k5QiRQqlTJnyfyoOAAAAABKrOIekr776Sn379tWDBw/iox4AAAAAcKo4P5M0cuRInTp1SunSpVO2bNnk7u7uMP/AgQPPrDgAAAAASGhxDkmMKgcAAADgRRbnkNSvX7/4qAMAAAAAEoV//TJZAAAAAHgRxbknKSoqSqNHj9bSpUt1/vx5hYeHO8y/devWMysOAAAAABJanHuSBgwYoFGjRun9999XcHCwOnfurLp168rFxUX9+/ePhxIBAAAAIOHEOSQtWLBA33zzjb744gu5ubmpUaNGmj59uvr27avdu3fHR40AAAAAkGDiHJKuXr2qN954Q5Lk7e2t4OBgSVKtWrW0bt26Z1sdAAAAACSwOIekTJky6cqVK5KkHDlyaOPGjZKkvXv3ytPT89lWBwAAAAAJLM4h6d1339XmzZslSe3bt1efPn2UM2dONW3aVB999NEzLxAAAAAAElKcR7cbOnSo/fv3339fWbNm1c6dO5UzZ069/fbbz7Q4AAAAAEhocQ5J27ZtU8mSJeXm9mjV4sWLq3jx4oqMjNS2bdtUtmzZZ14kAAAAACSUON9uV6FChSe+Cyk4OFgVKlR4JkUBAAAAgLPEOSQZY2Sz2WJNv3nzpry8vJ5JUQAAAADgLE99u13dunUlSTabTc2bN3cYyS4qKkq//fabSpYs+ewrBAAAAIAE9NQhyc/PT9KjniQfHx8lTZrUPs/Dw0PFixdX69atn32FAAAAAJCAnjokzZo1S8YYSdL48ePl7e0db0UBAAAAgLPE6ZkkY4wWLFhgf5ksAAAAALxo4hSSXFxclDNnTt28eTO+6gEAAAAAp4rz6HZDhw5V165d9fvvv8dHPQAAAADgVHF+mWzTpk314MED5c+fXx4eHg4DOEh64juUAAAAAOB5EeeQNGbMmHgoAwAAAAAShziHpGbNmsVHHQAAAACQKMQ5JEmPXh67evVqHTt2TJKUJ08e1a5dW66urs+0OAAAAABIaHEOSX/99Zdq1KihS5cuKVeuXJKkwMBAZc6cWevWrVOOHDmeeZEAAAAAkFDiPLrd559/rhw5cujChQs6cOCADhw4oPPnzysgIECff/55fNQIAAAAAAkmzj1JP//8s3bv3q2UKVPap6VKlUpDhw5VqVKlnmlxAAAAAJDQ4tyT5Onpqbt378aafu/ePXl4eDyTogAAAADAWeIckmrVqqU2bdpoz549MsbIGKPdu3erbdu2ql27dnzUCAAAAAAJJs4hady4ccqRI4dKlCihJEmSKEmSJCpVqpReeeUVjR07Nj5qBAAAAIAEE+dnkpInT641a9bo5MmTOnbsmGw2m3Lnzq1XXnklPuoDAAAAgAT1r96TJEk5c+a0ByObzfbMCgIAAAAAZ4rz7XaSNGPGDOXNm9d+u13evHk1ffr0Z10bAAAAACS4OPck9e3bV6NGjVL79u1VokQJSdKuXbvUqVMnnT9/XgMHDnzmRQIAAABAQrEZY0xcVkiTJo3GjRunRo0aOUxftGiR2rdvrxs3bjzTAv9XISEh8vPzU3BwsHx9fZ1dDgAAAP7BqTRlnF0C4kGO69udXYKkp88Gcb7dLiIiQoULF441vVChQoqMjIzr5gAAAAAgUYlzSGrSpIkmT54ca/q0adPUuHHjZ1IUAAAAADjLvxrdbsaMGdq4caOKFy8uSdqzZ4/Onz+vpk2bqnPnzvblRo0a9WyqBAAAAIAEEueQ9Pvvv6tgwYKSpFOnTkmSUqdOrdSpU+v333+3L8ew4AAAAACeR3EOSVu3bo2POgAAAAAgUfhX70kCAAAAgBdVnHuSQkNDNX78eG3dulXXrl1TdHS0w/wDBw48s+IAAAAAIKHFOSS1bNlSGzdu1HvvvaeiRYvy7BEAAACAF0qcQ9J3332n77//XqVKlYqPegAAAADAqeL8TFLGjBnl4+MTH7UAAAAAgNPFOSSNHDlS3bt317lz5+KjHgAAAABwqjjfble4cGGFhoYqe/bsSpYsmdzd3R3m37p165kVBwAAAAAJLc4hqVGjRrp06ZKGDBmidOnSMXADAAAAgBdKnEPSzp07tWvXLuXPnz8+6gEAAAAAp4rzM0mvvfaaHj58GB+1AAAAAIDTxTkkDR06VF988YV++ukn3bx5UyEhIQ5fAAAAAPA8i/PtdtWqVZMkvfXWWw7TjTGy2WyKiop6NpUBAAAAgBPEOSRt3bo1PuoAAAAAgEQhziGpXLly8VEHAAAAACQKTx2Sfvvtt6daLl++fP+6GAAAAABwtqcOSW+++aZsNpuMMX+7DM8kAQAAAHjePXVIOnPmTHzWAQAAAACJwlOHpKxZs8ZnHQAAAACQKMT5PUkAAAAA8CIjJAEAAACABSEJAAAAACwISQAAAABg8a9CUmRkpH788UdNnTpVd+/elSRdvnxZ9+7de6bFAQAAAEBCe+rR7WKcO3dO1apV0/nz5xUWFqbKlSvLx8dHw4YNU1hYmKZMmRIfdQIAAABAgohzT1KHDh1UuHBh3b59W0mTJrVPf/fdd7V58+ZnWhwAAAAAJLQ49yRt375dO3fulIeHh8P0bNmy6dKlS8+sMAAAAABwhjj3JEVHRysqKirW9IsXL8rHx+eZFAUAAAAAzhLnkFSlShWNGTPG/tlms+nevXvq16+fatSo8SxrAwAAAIAEF+fb7UaOHKmqVavq9ddfV2hoqD744AOdPHlSqVOn1qJFi+KjRgAAAABIMHEOSZkyZdLhw4e1ePFi/fbbb7p3755atmypxo0bOwzkAAAAAADPoziHpNDQUCVJkkQffvhhfNQDAAAAAE4V52eS0qZNq2bNmmnTpk2Kjo6Oj5oAAAAAwGniHJLmzJmjBw8e6J133lHGjBnVsWNH7du3Lz5qAwAAAIAEF+eQ9O6772rZsmUKCgrSkCFDdPToURUvXlyvvvqqBg4cGB81AgAAAECCiXNIiuHj46MWLVpo48aN+u233+Tl5aUBAwY8y9oAAAAAIMH965AUGhqqpUuXqk6dOipYsKBu3bqlrl27PsvaAAAAACDBxXl0ux9++EELFy7U6tWr5ebmpvfee08bN25U2bJl46M+AAAAAEhQcQ5J7777rmrVqqW5c+eqRo0acnd3j4+6AAAAAMAp4hySgoKC5OPjEx+1AAAAAIDTPVVICgkJka+vryTJGKOQkJC/XTZmOQAAAAB4Hj1VSEqRIoWuXLmitGnTKnny5LLZbLGWMcbIZrMpKirqmRcJAAAAAAnlqULSli1blDJlSknS1q1b47UgAAAAAHCmpwpJ5cqVs38fEBCgzJkzx+pNMsbowoULz7Y6AAAAAEhgcX5PUkBAgK5fvx5r+q1btxQQEPBMigIAAAAAZ4lzSIp59uhx9+7dU5IkSZ5JUQAAAADgLE89BHjnzp0lSTabTX369FGyZMns86KiorRnzx69+eabz7xAAAAAAEhITx2SDh48KOlRT9KRI0fk4eFhn+fh4aH8+fOrS5cuz75CAAAAAEhATx2SYka1a9GihcaOHcv7kAAAAAC8kJ46JMWYNWtWfNQBAAAAAIlCnEOSJO3bt09Lly7V+fPnFR4e7jBv5cqVz6QwAAAAAHCGOI9ut3jxYpUsWVLHjh3TqlWrFBERoT/++ENbtmyRn59ffNQIAAAAAAkmziFpyJAhGj16tNauXSsPDw+NHTtWx48fV4MGDZQlS5b4qBEAAAAAEkycQ9KpU6dUs2ZNSY9Gtbt//75sNps6deqkadOmPfMCAQAAACAhxTkkpUiRQnfv3pUkZcyYUb///rsk6c6dO3rw4MGzrQ4AAAAAElicB24oW7asNm3apDfeeEP169dXhw4dtGXLFm3atElvvfVWfNQIAAAAAAkmzj1JEyZMUMOGDSVJvXr1UufOnRUUFKR69eppxowZ/7qQoUOHymazqWPHjvZpoaGhateunVKlSiVvb2/Vq1dPQUFB//pnAAAAAMB/E+eepJQpU9q/d3FxUY8ePf7nIvbu3aupU6cqX758DtM7deqkdevWadmyZfLz89Nnn32munXr6pdffvmffyYAAAAAPMlThaSQkJCn3qCvr2+cCrh3754aN26sb775RoMGDbJPDw4O1owZM7Rw4UJVrFhR0qMX2ebOnVu7d+9W8eLF4/RzAAAAAOBpPFVISp48uWw22z8uY4yRzWZTVFRUnApo166datasqUqVKjmEpP379ysiIkKVKlWyT3vttdeUJUsW7dq1629DUlhYmMLCwuyf4xLwAAAAAOCpQtLWrVvj5YcvXrxYBw4c0N69e2PNu3r1qjw8PJQ8eXKH6enSpdPVq1f/dpuBgYEaMGDAsy4VAAAAwEviqUJSuXLlnvkPvnDhgjp06KBNmzYpSZIkz2y7PXv2VOfOne2fQ0JClDlz5me2fQAAAAAvtjiPbidJ27dv14cffqiSJUvq0qVLkqR58+Zpx44dT72N/fv369q1aypYsKDc3Nzk5uamn3/+WePGjZObm5vSpUun8PBw3blzx2G9oKAg+fv7/+12PT095evr6/AFAAAAAE8rziFpxYoVqlq1qpImTaoDBw7Yn/8JDg7WkCFDnno7b731lo4cOaJDhw7ZvwoXLqzGjRvbv3d3d9fmzZvt65w4cULnz59XiRIl4lo2AAAAADyVOA8BPmjQIE2ZMkVNmzbV4sWL7dNLlSrlMPDCf+Pj46O8efM6TPPy8lKqVKns01u2bKnOnTsrZcqU8vX1Vfv27VWiRAlGtgMAAAAQb+Ickk6cOKGyZcvGmu7n5xfr1rj/1ejRo+Xi4qJ69eopLCxMVatW1aRJk57pzwAAAAAAqziHJH9/f/3111/Kli2bw/QdO3Yoe/bs/1MxP/30k8PnJEmSaOLEiZo4ceL/tF0AAAAAeFpxfiapdevW6tChg/bs2SObzabLly9rwYIF6tKliz755JP4qBEAAAAAEkyce5J69Oih6OhovfXWW3rw4IHKli0rT09PdenSRe3bt4+PGgEAAAAgwdiMMebfrBgeHq6//vpL9+7d0+uvvy5vb289fPhQSZMmfdY1/k9CQkLk5+en4OBghgMHAABI5E6lKePsEhAPclzf7uwSJD19NvhX70mSJA8PD73++usqWrSo3N3dNWrUKAUEBPzbzQEAAABAovDUISksLEw9e/ZU4cKFVbJkSa1evVqSNGvWLAUEBGj06NHq1KlTfNUJAAAAAAniqZ9J6tu3r6ZOnapKlSpp586dql+/vlq0aKHdu3dr1KhRql+/vlxdXeOzVgAAAACId08dkpYtW6a5c+eqdu3a+v3335UvXz5FRkbq8OHDstls8VkjAAAAACSYp77d7uLFiypUqJAkKW/evPL09FSnTp0ISAAAAABeKE8dkqKiouTh4WH/7ObmJm9v73gpCgAAAACc5alvtzPGqHnz5vL09JQkhYaGqm3btvLy8nJYbuXKlc+2QgAAAABIQE8dkpo1a+bw+cMPP3zmxQAAAACAsz11SJo1a1Z81gEAAAAAicK/fpksAAAAALyI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MKpISkwMFBFihSRj4+P0qZNqzp16ujEiRMOy4SGhqpdu3ZKlSqVvL29Va9ePQUFBTmpYgAAAAAvOqeGpJ9//lnt2rXT7t27tWnTJkVERKhKlSq6f/++fZlOnTpp7dq1WrZsmX7++WddvnxZdevWdWLVAAAAAF5kNmOMcXYRMa5fv660adPq559/VtmyZRUcHKw0adJo4cKFeu+99yRJx48fV+7cubVr1y4VL178v24zJCREfn5+Cg4Olq+vb3z/CgAAAPgfnEpTxtklIB7kuL7d2SVIevpskKieSQoODpYkpUyZUpK0f/9+RUREqFKlSvZlXnvtNWXJkkW7du1ySo0AAAAAXmxuzi4gRnR0tDp27KhSpUopb968kqSrV6/Kw8NDyZMnd1g2Xbp0unr16hO3ExYWprCwMPvnkJCQeKsZAAAAwIsn0fQktWvXTr///rsWL178P20nMDBQfn5+9q/MmTM/owoBAAAAvAwSRUj67LPP9N1332nr1q3KlCmTfbq/v7/Cw8N1584dh+WDgoLk7+//xG317NlTwcHB9q8LFy7EZ+kAAAAAXjBODUnGGH322WdatWqVtmzZooCAAIf5hQoVkru7uzZv3myfduLECZ0/f14lSpR44jY9PT3l6+vr8AUAAAAAT8upzyS1a9dOCxcu1Jo1a+Tj42N/zsjPz09JkyaVn5+fWrZsqc6dOytlypTy9fVV+/btVaJEiaca2Q4AAAAA4sqpIWny5MmSpPLlyztMnzVrlpo3by5JGj16tFxcXFSvXj2FhYWpatWqmjRpUgJXCgAAAOBlkajekxQfeE8SAADA84P3JL2YeE8SAAAAADzH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Dh5uwCAADA8+9UmjLOLgHxIMf17c4uAXAKQhIAvOQ4uX3xcGILAP8bbrcDAAAAAAtCEgAAAABYEJIAAAAAwIKQBAAAAAAWhCQAAAAAsCAkAQAAAIDFczEE+MSJEzVixAhdvXpV+fPn1/jx41W0aFFnlwU4FcM2v3gYthkAgMQh0fckLVmyRJ07d1a/fv104MAB5c+fX1WrVtW1a9ecXRoAAACAF1CiD0mjRo1S69at1aJFC73++uuaMmWKkiVLppkzZzq7NAAAAAAvoER9u114eLj279+vnj172qe5uLioUqVK2rVr1xPXCQsLU1hYmP1zcHCwJCkkJCR+i31KpwOqOrsExIPsZ35I8J95NzoywX8m4pez9lO0pRePM9oS7ejFRFvCs5JYzsVj6jDG/ONyiTok3bhxQ1FRUUqXLp3D9HTp0un48eNPXCcwMFADBgyINT1z5szxUiMgSfLzc3YFeBHQjvCs0JbwrNCW8KwksrZ09+5d+f1DTYk6JP0bPXv2VOfOne2fo6OjdevWLaVKlUo2m82Jlb1cQkJClDlzZl24cEG+vr7OLgfPMdoSngXaEZ4V2hKeFdqScxhjdPfuXWXIkOEfl0vUISl16tRydXVVUFCQw/SgoCD5+/s/cR1PT095eno6TEuePHl8lYj/wtfXl3/4eCZoS3gWaEd4VmhLeFZoSwnvn3qQYiTqgRs8PDxUqFAhbd682T4tOjpamzdvVokSJZxYGQAAAIAXVaLuSZKkzp07q1mzZipcuLCKFi2qMWPG6P79+2rRooWzSwMAAADwAkr0Ien999/X9evX1bdvX129elVvvvmmNmzYEGswByQunp6e6tevX6xbH4G4oi3hWaAd4VmhLeFZoS0lbjbz38a/AwAAAICXSKJ+JgkAAAAAEhohCQAAAAAsCEkAAAAAYEFIAgAAAAALQhIAAAAAWBCS8NQ2btyoO3fuOLsMvACmTZum27dvO7sMvACio6MdPjNgK/6N69evO7sEvCBWr17t7BLwjBCS8FSmTJmievXqacmSJQoJCXF2OXiOrVq1SsOHD1efPn0UHBzs7HLwnHNxeXQY+/HHHxURESGbzebkivC8adSokRo1aqRz5845uxQ8577//nvVrVtXw4cPd3YpeAYISXgqbdu21QcffKBRo0Zp0aJFBCX8a2+//bZat26tgwcPqmfPngQl/M+2b9+udu3a6c8//5QUu3cJ+CcdO3bUnj171L17d4IS/idvvfWWxo8fr169emno0KHOLgf/I0IS/quoqChJ0tSpU1WuXDl9/fXXBCX8K9HR0XJzc1OXLl309ttvE5TwTOTLl08PHz7U7NmzJf2ndwn4b6KiolSsWDFt27ZNa9euVdeuXQlK+Nc8PT3VunVrjR49mqD0AuBIgn9kjJGrq6siIiIkPXqWhKCEf8vFxUVRUVFydXVV165dVbt2bYIS4iSmlyjmvxEREfLz89OQIUO0adMmHTlyxJnl4Tnj6uqqqKgoFShQQDt27NC6desISvifeHh4qHXr1ho7dixB6TlHSMLfio6Ott/f7+7ubg9K06dPV7ly5TRixAiCEp6K9fYnV1dX+3+7du1KjxLiJKaX6NChQ5Ie7ZskKU+ePHr48KEOHz4siVvu8M+etE8qUKCAtm/fTlBCnDxpX+Pp6akWLVoQlJ5zNsNQQHiC6Oho+8nI1KlT9csvv+jhw4fKnz+/evfuLUlq06aNtm7dqi5duqhRo0by9fV1ZslIpKxt6bvvvtPJkyeVIUMG5c6dW/ny5VNkZKSGDx+utWvXqmDBghoyZIj8/PycXDUSm5geSOnRM0jlypVTnTp1VLNmTTVr1kxubm4aOHCgZs6cqV27dil9+vROrhiJlXWfdOHCBT18+FCvvvqqjDGy2Wzav3+/ypYtq5o1a2rEiBHKmjWrkytGYvX48e327dsKDQ1V69atJUnh4eGaOnWqOnbsqCFDhqh79+7OLBdxREjCP+revbvmz5+vpk2byt/fX506dVKbNm00ZcoUSdLHH3+sn3/+WW3atNHHH38sLy8vJ1eMxCTmpEN61JYWLVqkjBkzytXVVS4uLurbt68qVaqkyMhIjRgxQuvWrVPWrFk1bdo02hLsjh07pty5c0uSJk6cKF9fX+XNm1dDhw7VmTNndPv2bfXr10/u7u5avny5GjRooPr16zsEK0ByPKnt37+/li1bphs3bihz5swaMGCASpcuLT8/P+3fv1/lypVTrVq1NGTIEGXPnt3JlSOxsR7fevbsqYULFypt2rS6efOmMmXKpPnz5ytLliwKDw/XtGnT1LlzZ3Xr1k2DBg1ycuV4agb4G7t27TI5cuQw27ZtM8YYs2HDBuPp6WmmTZvmsFy9evVMgwYNTHR0tDPKxHNgzJgxJkuWLGbnzp3GGGOGDx9uPDw8TO7cuc3atWuNMcZERESYHj16mDZt2pioqChnlotE5NixY8Zms5kJEyaYLl26mBQpUpjjx48bY4x58OCBuXLlimnXrp2pXLmyyZw5s7HZbOadd95xbtFIlKzHqP79+5v06dObZcuWmTt37pjChQubfPnymRkzZpg7d+4YY4w5cOCAsdlsplevXs4qGc+BkSNHGn9/f7Nv3z5jjDGzZ882NpvNFCtWzJw6dcoYY0xYWJgJDAw0pUuX5lzpOUJIgl3MP9yY/65atcoULVrUGGPMypUrjbe3t5kyZYoxxpg7d+6Y77//3r5uzEkt//jRrl07c+PGDfvnO3fumIYNG5rJkycbY4xZu3at8fX1Nd26dTPVqlUzuXLlMps2bTLGGBMZGWlvQwSll9vly5eNMcaEh4eb6dOnG3d3d+Pr62vOnDljjHkUqq3++usvs3r1alO2bFmTLl06s3z58oQuGYnU1q1bHT7v3bvXFClSxPzwww/GGGM2b95sfHx8zJtvvmnSp09vZs2aZW7fvm2MMebEiROx2hpeXoMGDbJfpDHm0X6qTZs2ZsmSJcYYY1avXm38/PzM0KFDTZ48eUyJEiXsQSkiIiLWeRYSN0ISYrly5Yoxxpjdu3ebMmXKmLFjxxofHx97QDLm0UHlnXfeMSdOnLBP46QWFy5cMNWrVzfh4eEO048ePWpOnTplfv/9d5MtWzYzbtw4Y4wxkydPNi4uLiZVqlTm559/ti/PAeTl1qRJE9OgQQP756VLlxqbzWZsNpsZP368fXp0dLSJjIx0WPfChQumWrVqpmvXrglWLxKvIUOGmDp16pjo6Gj7fuXkyZNm1qxZJioqymzZssWkSZPGTJ8+3RhjTP78+U2+fPnMuHHjzN27d+3bIShh48aNpmHDhrH2OatXrzZXr141+/fvNwEBAWbChAnGGGOmTJlibDabyZEjh7l06ZJ9eY5vzw9CEhwsW7bMVKhQwdy8edP89ddfpmzZssbT09P069fPvszDhw9NzZo1zQcffMA/dvyt2bNnOxwYjDFm4sSJ5q233jL37983xjxqb3Xq1DFjxoyJdeDBy+v69esmLCzMGGNMcHCwiYqKMmfOnLGfdIwYMcIY8/cXZqZNm2ZeeeUVc+vWrQSrGYnT8ePH7QHn6NGj9unXrl0z0dHR5r333jOdOnWy73/q1Klj0qRJY5o0acLxDbHE7HPWrFlj9uzZ4zBv4sSJpkqVKvY7KebPn2/atm1rWrVqxfHtOcUQ4HAQEhKi06dPKyQkRDly5NBnn32mNGnS6OTJk5o5c6aWLVumt99+W+fPn9ecOXNks9kYaheSHIdBvXPnjrp27aoGDRooKCjIPj0qKkrHjh3TsWPHFBkZqXnz5umNN97Q559/bn9fCZA6dWp5eHho6tSpeuONN3T+/Hlly5ZNzZs316hRo9StWzeNHj3a/gB+jx49tGXLFvv6R48eVcqUKe3Dg+PlZIxRrly55ObmpnXr1qlChQpasmSJJClNmjQKCwvTjRs35OPjYx/gw8fHRxs2bNDs2bNls9lkGNsKkv0VKC4uLrp48aLat2+v8ePH219FIEl//vmnTp48KW9vbwUHB2vp0qXKkiWLvvnmG45vzylGt3uJGcvILNYRf0qXLq3kyZPru+++kyQtWrRIq1at0saNG1WgQAGlS5dO8+bNk7u7O6NHIZbAwEBlzZpVxYoVU/Xq1ZUhQwYtXrxY/v7+2rt3r/r27au9e/cqderUcnV11eHDh+Xm5ubQHvFysu6HJOny5ct666235OXlpeXLlytbtmwKDw/X5MmT1alTJzVq1Ejnz5/X9evX9fvvv8vNzU33799XzZo19fXXX6tw4cJO/G3gTNb9yZ49e3T//n3Nnz9fe/fuVf/+/VWvXj1J0rvvvqvjx4+ratWq2r9/v27fvq3Dhw/L1dU1VnsEunfvrvbt22v37t36+uuv9dprr6lDhw4qUKCAzp07pxIlSig6Olq+vr7y9PTUwYMH5ebm5uyy8S8RkhDL6tWrNWzYMA0fPlxlypSR9Ogqyq1bt+Tr66ukSZNKkiIjI/nHD4cTiXnz5qlHjx5avXq1ihQpolOnTqly5crKnDmzli9frjRp0mjfvn06fvy4bt++rU8++URubm6EbTi0o40bNypVqlQqVKiQgoKCVLVqVUmP9k3ZsmWTMUZr1qzR9OnTlSlTJo0fP97+wmt3d3f2TS85a1vq2rWrFi5cqMOHD+vChQuaMGGCdu3apf79+6tBgwYyxuj9999XWFiYkiRJovnz58vd3Z2ABEmObWnlypV67733tHXrVpUrV06LFi3SyJEjlTdvXntQunTpkubNm6fkyZOrVatWcnNzY3/0HCMkveQmTJigGTNmaNCgQSpUqJD8/f119epVVa5cWRUqVNC4ceMkKdZVfq7643E7duzQypUr9corr+jTTz+1B5+YoJQpUyatWLFCadKkcViPgATz2Pu0vvvuO7Vs2VItWrRQihQpdPXqVVWrVk3Sf4KSJIWFhcnT01OS40Ub9k+QpBs3bmjgwIGqXbu2KlWqJEk6fPiwxo0bp127dqlv375q2LChpEcv/fTw8JDEBUDEtnLlSh0+fFiZM2dWq1at7NNjglLMbeMFChRwWI/j2/ONyyQvmZhMbIxRZGSkihYtqnTp0mnAgAGqXr26Vq5cKX9/f40fP17Lly/Xtm3bJCnWCQcnIIhhjNGxY8dUpUoVjR07Vjdv3pQk++0qOXLk0KZNm3TlyhWVL1/ePj8GBxDE7E9GjhypmTNn6ptvvtEnn3yiFClSSJL8/f21YcMG2Ww21atXTydPnpQke0Ayxjic1LJ/wrx585Q2bVpt3rxZ/v7+9un58+fX559/rpIlS2rw4MGaO3euJNkD0uNtCTh8+LD69eunESNG2KeFh4dLkho1aqQvvvhCR48e1YABA/Tnn386rMvx7flGSHqJREdH208ewsPDFRoaqqJFi2rDhg0aN26cypcvr1atWql69epaunSp8ufPr507d/LgKmKxhm2bzabcuXNr8eLFSpcunX766ScdPnxY0qOHXGOC0nfffafXX39dyZMnd2LlSIyMMbp79662bNmi3r17q2TJkkqSJImk/wwIEhOULl26pCFDhjisTyjC44oWLapatWrp5MmTCg4OlvSoh0h6FJTat2+vV199VT/88IPDerQlPH7OkytXLnXo0EGZM2fWN998owcPHsjDw8MhKLVp00apUqXSK6+84oySEU+43e4lYb2vdvjw4dqyZYvOnj2r4sWLq2PHjnrzzTclSTt37tRPP/2kmTNn6vTp06pdu7ZWr17tvMKR6Fjb0p07d+Tq6qpkyZLJ1dVVK1eu1Oeff65atWqpY8eOeu2112KtI3ELAmJ7+PChChUqpObNm6tbt24O80JDQ3XmzBnlzp1bt2/flq+vL+0Hdn/3/NDZs2fVtGlTnT17Vjt37lSmTJkcbqX766+/lD17dp49gp21LUVFRenu3btKnjy5oqKitGTJEgUGBipXrlyaN2+ekiZN6nCb5pO2gecbIekl07t3b82YMUN9+vRR/vz5VaVKFZUtW1bTp09XxowZ7cvdvHlT8+bN02effcatB7Cz7vxHjBihDRs26N69e/Lx8dHMmTOVJUsWrVixQh07dlStWrXUoUMHe1ACYjzpGcf79++rcuXKyp49uxYsWODQ1o4ePapJkybpiy++UEBAgCSCNh6xtpNly5bp1KlTcnV1VbFixVS2bFldunRJDRs21MWLF7Vjxw5lzJgx1jNHnNRCin0xedeuXTp48KA++OAD1alTR0WLFtWcOXM0adIkZcmSRXPnzlXSpEl5hu1FFu9vYoLTPP6ixePHj5u8efOaTZs2GWOM2bVrl0mSJIn9TeMxL857/KVnvGkcj/vyyy9NmjRpzOzZs81PP/1kMmfObPLmzWt/id7y5ctN1qxZTcOGDc3Zs2edXC0SE+t+KeaFsTE2bNhg3NzcTO/evU14eLiJjIw0ISEhpnr16ubtt9/+25fHAl27djXp06c3jRs3NpUrVzY5cuQwo0aNMsYY+4vRc+TIYc6dO+fkSpHYffnllyZdunRm0qRJZuXKlSZ16tSmWrVq5tatWyYsLMzMmjXLFCtWzFSoUMGEhoY6u1zEIy6dvKBatmypdevW2e/Blh6NBGWz2VSpUiWtXr1alStX1ujRo9WyZUvdvXtXa9aseeLVWa6QwOr8+fPauHGj5s+fr2bNmunu3bsKCQnRp59+qlSpUkmS6tWrpwEDBig0NFSZM2d2csVILKxXaseMGaMWLVqofPnymjlzpi5evKiqVatq2rRpCgwMVIUKFVShQgVVq1ZNFy9e1IoVK+zPuAFWK1eu1OLFi7Vq1SrNnz9fjRo10qVLl5QuXTpJUo4cOTR37ly5ubmpc+fOTq4WidmRI0e0atUqLVu2TJ988okyZcqk4OBgNWzYUClSpJCHh4c+/PBDNW3aVNmzZ+eF1S86Z6c0xI/ChQubDBkymI0bN9p7hi5cuGCyZ89uunfvbvz8/MzkyZPty//666+mfPnyZu/evc4qGc+JgwcPmrRp0xpjjPn++++Nt7e3mTJlijHGmLt375qxY8ea8PBwh3XoAYBVjx49TOrUqU1gYKBp27atKViwoGnRooX9Kv+RI0dM7969TefOnc3XX39t782mVxtPMnz4cFOnTh1jzKNebB8fH4d90qFDh4wxxly+fDnWnRKA1ZEjR0zBggWNMcYsW7bMeHt728+V7t69a9auXWsiIyNNRESE/e4bjm8vLkLSC8b6j7V69eomffr0ZuPGjfYu4Y4dOxovLy/zySef2JcLDQ01tWrV4nYWxBJzELB+f//+fVOlShXTuXNn4+3tbaZNm2Zf5vfffzdVqlQxP/30U6z1AWOMWbhwoXnllVfMvn37jDHGbNq0ybi6uprXX3/dfPDBB+bMmTPGmNi3/XJyi8fFHK9GjRplOnbsaH744QeHk9ro6GizZMkSM3DgQBMSEmJfj7YEY558fDp8+LDx9/c3I0aMMMmTJzcTJ060z9u+fbupWbOmOXjw4D9uAy8O7qN6wbi4uNgfIvz+++9VrVo1NWvWTHPmzFHlypXVvHlznTlzRj/++KN69+4tT09P/fzzzwoKCtKBAwfst7PwECsebweRkZFyd3eXzWZT+vTpNX78eH388cdq3bq1pEejk3Xr1k3u7u4qU6aMJIbTRWxJkiRRo0aNVKhQIa1Zs0YtWrTQxIkT9fDhQ/Xt21eurq7q27dvrKF0GaQBj++TYr7PlSuXvvjiC40dO1azZ89W06ZNJUkPHjzQjBkzlCtXLvn4+NjXoy3B2pasI9Tly5dPtWvXVvfu3dWlSxd9+umnkh49rjBs2DC5ubkpX7589u1wjHuxMbrdC8o62kq1atV06NAhzZ8/X5UqVdJvv/2mtWvXau7cucqVK5eyZMmiMWPGyM3NjVFaEMvw4cO1e/duXblyRR9++KHef/99ubq66p133lFoaKjy58+vbNmyaePGjbp9+7b2798vd3d3wjYcRrGL+f7Bgwe6e/euXF1dVbNmTb333nvq2rWrHjx4oHz58ikiIkLNmzfXgAEDnFw9EhPr/uTbb7/VrVu35OPjo+rVqytZsmQaNWqUunXrpsmTJ6tw4cIyxqhnz566du2a9u7dKzc3t1ijKuLlZG0HY8aM0Z49eyRJZcqUUfPmzXXt2jW1b99ee/fuVY8ePXT//n39/PPPunz5sg4ePMjx7SVCSHqBPR6UDh48qAULFqhSpUqSHr17JOaFjRJD6uIR686/f//+Gj9+vJo2bap79+5p1apVqlSpkgYNGiQ/Pz9NmDBBW7duVapUqZQtWzaNGDGCsA1Jju3o/v37ioiIcHiR8KFDh1S7dm0tWLBAZcqU0cmTJ9W3b19Vq1ZNTZo04QQEdtaT2k6dOmnevHny8fGRzWZTZGSk1q5dq9dff12DBw/WmDFj5OnpqUyZMillypT6/vvv5e7uzvENkhzb0uDBgzV06FC1adNGhw8f1s2bN5UqVSp7CB83bpxWr16tHDlyKHv27Bo7dizHt5cMIekF93hQ+u233zR37lyVKVNGnp6e9uW4wobHnT9/XpMnT1blypVVsWJFSdKmTZvUs2dPvf7665o1a5ZsNpv9KwYnI7AaOHCgvv/+e127dk2VK1dWkyZNVLp0aZ08eVL169dX5cqVVbt2bQ0bNkyenp5avny5bDYbV2ohyfHYtG/fPnXs2FFjx45VtmzZdOPGDXXt2lV79+7VL7/8ouzZs+vo0aN6+PChkiZNqtdee83hFnQgxh9//KE+ffrok08+UeXKlSVJ3333nQYPHqy0adNq6dKl8vT01N27dx1u1eT49nIhJL0ErAeImjVrav369dqzZ4+KFCni5MqQWH377beqU6eOUqdOrcWLF9tDkiT98MMPql27tjZs2KAKFSo4sUokRtZw8/XXXyswMFA9evSQp6enJk2apAwZMuizzz5T3bp1NWDAAK1YsUK3bt1StmzZtHXrVrm7u3PRBrEsWbJEs2fPloeHh5YvX24fevnu3buqU6eO7t+/r23bttmfLYlB2MbjZs6cqa+//lrGGC1fvlx58uSRJEVERGj58uUKDAzUtGnTVLx4cYfzJ/ZLLx/2HC+BmO5hSVq3bp06deqkggULOrkqJGZFihRRu3btdOPGDZ0/f16S7G2oatWqevXVV7V//35nlohEKuaEdN++fXJ1ddX06dPVtWtXff7559q8ebOSJEmiMWPG6Pr16+rXr59WrVqlDRs2aNu2bXJ3d1dkZCQnInAQFhambdu26ejRo/rzzz/tASkyMlI+Pj5q3bq1bt68qaCgoFjrEpDwuGrVqillypQ6ceKEtmzZopi+And3d1WvXl2XLl3SoUOHJDm+J5L90suHvcdz6u9eqPh3061BaeTIkXJ1dVVERES81Yfnx5PaTPr06dW7d281a9ZMn376qTZv3mw/WISEhOjhw4fy9vZO6FLxnPj1119VtGhRffHFF7p7966kR7epZMyYUTNnztTvv/+uOXPmSHr0os+8efPKxcVFUVFR3BaFWPskT09PDR48WM2aNdOtW7fUsWNHRURE2NtK+vTpFR4ervv37zujXCRiTzq+ZciQQStXrlSJEiU0f/58rV271mF++vTplSxZsoQqEYkYt9s9h6y3Dxw5csR+5fXNN9+MNd/K2lXMfbWQHNvE7NmzdfnyZaVOnVpt2rSRJPsJybJly9S2bVulT59e27dv19mzZ3Xw4EFOaPFE9+/f15w5c9S9e3e1bNlSY8aMkXn0Xj65uLioZs2aypkzp8aMGePsUpHIWI9f+/fvl5+fn5IkSaJMmTLpzp07CgwM1I8//qj8+fOrf//+unXrlnr06KF79+5p27Zt9BzBznp8W7hwoU6dOqVChQopX758ypQpky5fvqx3331Xd+/e1VtvvaU33nhD69at059//qkjR45wfIN4mexzxvrisi+//NLkz5/fZM6c2RQqVMi0aNHiqdabOHGief/993lxLOz69etnkiVLZipVqmRsNpupW7euOX36tDHGmJs3b5rWrVsbm81m3nvvPbN06VL7y4kjIiKcWTYSgb/bjwQHB5sxY8YYFxcXExgYaJ8eHh5u8uTJY3r37p1QJeI51L17d5MmTRqTNWtWU7p0abNt2zZjzKP9UY8ePYyPj49JmTKlqVevnmnWrJl58OCBMebv2yNeXr169TKpUqUy+fLlMwEBAaZZs2bmt99+M8YYc/nyZVO6dGn78a1v37729XjpMAhJz6mhQ4eaVKlSmR07dphbt26Zrl27GpvNZvbs2WNfJiYYWQPSlClTjJ+fn1m2bFmC14zEw3oiERoaaurXr29++eUXY4wxR48eNSlTpjRVq1Y1f/31lzHGmGvXrpk2bdoYLy8vs2PHDvt6eLlZ29F3331nFixYYGbMmGGf9vDhQzNq1Cjj4uJiqlevbtq2bWtq165tcufObcLDw51RMhIp63Fq586dJnfu3GbHjh1m/vz55sMPPzSpU6c2mzdvNsYYc/v2bdOzZ09TpEgR06lTJ/vFmocPHzqldiQuMful6OhoExISYurWrWv2799vjDFm5syZpnz58qZu3brm8OHDxhhjgoKCTIkSJUytWrXMhg0b7Nuxtkm8nAhJz6GYk9oFCxYYY4z59ttvjZ+fn5k2bZoxxvFAYb0SMmXKFOPr62uWL1+esAUjUbGe2B47dszs37/ffPbZZ+by5cv26X/99ZdJmTKlqVatmjl16pQx5tEV3CZNmhg/Pz+zZcuWBK8biYv1BKJHjx4mS5YspmDBgiZLliymYsWK5uLFi8aYR/urcePGmWTJkpkSJUqYXbt22QMSPZEwJnbvz7Zt20y3bt3sn48fP26aNm1qUqZMaQ9KN2/eNF26dDHFihUzffv2JXTDGOPYlk6ePGnOnj1rateuba5evWqfPm/ePFO+fHlTr149e4/SpUuXTNGiRU2FChXMmjVrErxuJE6EpOfA41czHjx4YHLlymVWrVplfvjhB+Pt7W0mT55sjHl0K8uwYcPM+vXrHdaZOnUqAQkOvvjiC5MlSxbj5+dnkiVLZlauXOkw/6+//jJp0qQxhQsXNpcuXTLGGHP9+nVTp04dkyFDBvvtLXi5ff3118bf39/s3bvXGGPMjBkzjM1mM6VLlzbnzp0zxhhz7949M378eGOz2cyoUaOMMQQkxDZ06FDTqFEj89Zbb5kPPvjAYd7x48dNs2bNTJo0acz3339vjDHmzp075ssvvzS5cuUyX331lTNKRiLVvXt34+/vbzJmzGjSpk1rjh496jB//vz55q233jLly5c3J0+eNMYYc/XqVfPqq6+amjVrmnv37jmjbCQyhKREznpV5M6dO/bvP/30U1OnTh3j6+trpkyZYp9+4cIFU7NmTTNz5kz7tJkzZxoXFxezYsWKhCkaiU50dLRDW1q/fr3JkyePWb58uVm9erXJnj27qVq1qtm+fbvDesePHzfVqlVzOKG9ceOGPTTh5Xbp0iXTqlUrs3TpUmOMMatXrzZ+fn5myJAhJleuXKZMmTLmzJkzxphHPUqjRo0ynp6eZtCgQU6sGomFdZ8UGBho0qRJYz788ENToUIF4+rqag9DMU6cOGHefvttU61aNftdErdv3zb9+/e3tzO8nKxtafv27SZjxozmu+++M4GBgaZIkSKmUKFC5o8//nBYZ9q0aeazzz5zWDcoKMj+PC5ASErErP9wBw0aZJo0aWK/9enbb781yZIlM5UrV7afsF67ds3UqFHDlC5d2n4AuXfvnhk5ciTdxy8xa7g2xpi1a9ea1q1bm8GDB9unHT161OTJk8fUqFEjVlCKwZV/POmh+JUrV5qgoCCzb98+ExAQYCZMmGCMMWbChAnGZrOZ1157zX6rS2hoqBk8eLBJmTKluXnzZoLWjsTrzz//ND179jQ//fSTMcaYK1eumDZt2hhPT0+zceNGh2XPnz9vb4cxxzmeHUGMCRMmmEGDBpmvv/7aPm39+vWmRo0apnjx4rGCUoyoqCgGakAshKRE6PETkW7dupn06dOb6dOn2+/zN8aYuXPnGj8/P1O8eHFTtGhRU6pUKVOgQAH7vdkx/+B5wP7l1aZNG9O/f39jzKN2dfXqVVOkSBHj6elpmjZt6rDs0aNHTd68ec3bb79tfvzxR2eUi0TMul+aO3eu/dmQGOPGjTPVqlWzh585c+aYNm3amObNmzsE7NDQUALSS6xr167mwoUL9s8bN240NpvNpE6d2iEQ3bx507Rp08YkSZLEbNq0KdZ2GMUOZcqUMRMnTrR/vnLliqlQoYKx2WwOz7QZ85+gVKpUKfuADcB/Q0hKZEJCQhw+r1271vj7+5t9+/bZp92+fducOHHCGGPM4cOHzaRJk0z37t3N3Llz7cGIq/4w5tHJbExojrnH+o8//jA1atQwefLkMUuWLHFY/vjx4yZNmjSmS5cuCV4rng9du3Y1mTNnNt27dze3bt2yX8Vv3769yZkzpwkPDzfBwcGmdu3aZtiwYfb12Cfh3LlzplSpUrHaQt++fY3NZjPjxo1z6BW6efOm+eSTT4zNZjO//vprQpeLRCwiIsKsWLEi1kXg3bt3mzp16pgUKVKY48ePO8zbsGGDKVq0qGnTpk1ClornGCEpEfn4449Nu3btjDH/uX1g9uzZpkyZMsYYYw4dOmQGDhxocuTIYTJmzGhatmxpbty4EWs7dBnj8dtPZs2aZerXr2+uXLlijDHm999/N5UrVzZVqlSJNZjHuXPnaEN4ookTJ5rUqVObAwcOxBpN7NSpU8bf399kyJDB5MyZ0+TNm5dgBLvHe34WL17scBLbpUsX4+HhEevCzfXr183w4cNpS/hbgwcPNh07drR/3r9/v6latarJnDlzrKC0e/dueiHx1Hg1dSIRHR2td955R6NHj5YkhYWFSZLSp0+vHTt2qGHDhqpevbr+/PNP9ezZU7169dLatWt16dKlWNtydXVN0NqR+MS8ZTzGpUuXdO7cOfXt21dBQUHKkyePRo4cKWOMpk2bplWrVtmXzZIli1xdXRUVFZXQZSMRM8bo4MGDatWqlQoUKCAXl0eHj+joaElS9uzZtWfPHn366afq2LGjDh48KDc3N9oRJMmhvdy6dUuNGjVSx44dderUKUnSiBEj1K5dOzVp0kRLly61r5c6dWp17dpVbm5uioyMdErtSLyio6Pl4+OjsWPHql+/fpKkggULavDgwXrjjTdUtWpVnTx50r58sWLF5OLiYt9vAf/I2SkNT77qX7JkSXP9+nVjjDFLly41LVu2NPPmzbO/y+bmzZumQIECZufOnQleL55Po0ePNiVLljQfffSR/UH63377zVSrVs0ULFjQ/tA08CSRkZGmePHipkmTJvZpMfuuBw8emCNHjjxxHcAqps0cO3bMpEqVytSqVcv+0mpjjOncubNJliyZmT17trNKxHMmPDzczJgxw7i5uZnevXvbp+/bt8/UqlXLeHh4mPPnzzuxQjyv6ElKBB6/6h8dHa3IyEi1aNFCN2/eVP369TVx4kR9+OGHSpMmje7fv6/GjRvLy8tLxYoVc1LVeF7EXDHr2LGj6tWrp+PHj+vLL79UUFCQ3njjDQ0ePFhly5ZVmTJlnFwpEjMXFxcVL15c58+f17FjxyT9Z991/vx5de7cWb/99pvDOvRq43E2m01RUVF67bXX9Msvv2j79u0OPUojR45Uo0aNNGvWLCdXiueFu7u7mjRposmTJ2vo0KHq06ePJKlQoULq1auX2rdvrwwZMji5SjyPbMYY4+wiXmbR0dH22xBiREZGatmyZRo/frySJ0+u+fPnK2XKlLp//76mTZum1atX6/79+9q1a5fc3d2fuA3AytpGRo0apZUrV+r1119X//79HQ4etCX8k0OHDql8+fJ6++231b59exUuXFhBQUFq27atQkJC9OOPPxKM8FSioqLk6uqqEydOqFixYipbtqxGjx6tHDlySGJfhLiLiIjQnDlz9Omnn6pnz54aMGCAw/yYNgc8LUKSE1kPAnv37rV/LlKkiIwxWrZsmUaPHq2UKVNq/vz5SpEihVatWqU9e/Zo0KBB9nu03dzcnPyb4HlgbW9jxozRpEmT9NFHH6lHjx4yxsTq0QSsYtrP7t271aRJEyVNmlR37txR2rRpFR0drT179nDRBnFiDUqlSpXSq6++qmXLliljxoySCEqQTp06ZQ/OTyMiIkJz585V69atNXXqVLVu3Toeq8OLjpDkJNaT0u7du2vRokWy2WwKCgpS48aN1atXL2XPnl1LlizRuHHjlCpVKs2aNUupUqWyb4OrIogr60nHkiVL9N5779GG8NRi2s+ZM2d04sQJ/fbbb8qWLZvq1asnV1dXLtogzmKOY3/88Yc6d+6s9evXE4wgSRo8eLD69OmjX3/9VYULF37q9cLDw/XDDz+oevXq7I/wPyEkOdmECRM0YMAArVmzRqlSpdKFCxfUpEkTlSxZUlOmTFGqVKm0ePFi9e/fX++8845GjBjh7JKRiPzdldZ/ugL7+Dyu1iIu/q7XkYs2kGK3j6fppX48XBO2IUkPHjxQgwYNdPjwYa1atSpOQSlGdHS0bDYbd0rgXyEkOVmzZs2UNGlSTZkyxX4wOXTokMqWLavPP/9cgwYNUmRkpLZu3aqKFStyEgI7a7jZsGGDbDabvLy8VLp06VjzrawnLVevXlWaNGloVy+xJ7WTmDbyTye4hGs8ztomLl++rBQpUihJkiT/9QSVtoTHxQTlyMhI1a9fXwcPHtSKFStUqFChf1zP2pbOnTunrFmzJkS5eEGxV0pAj+fRiIgIXbp0SaGhofb54eHhevPNN9W/f38tXbpUN2/elJubmypXrsy7a2BnjLEfCLp06aLGjRurTZs2atSokb766itJeuK7IKwnvWPHjlX9+vV1586dBK0diYf1hOKXX37R999/r19++UX37t2TFHvkzRjW9hcUFJQwxSLRi2kT/fr1U+3atZU/f36NHDnSPnLdk1jb0jfffKNx48YlSK1IvKKjo+09iUuXLlXlypV1/vx5NWnSRPv27fvb9axtaerUqfr444919erVBKkZLyZCUgKJ6fKVpNOnT+vatWtyd3dX06ZNtXz5cm3evFkuLi5yd3eXJHl6eip16tTy8fFx2A5X/CH95+T13Llz2rx5s7Zs2aI1a9aoW7duGjhwoHr16iXJMShZA9LUqVPVv39/ffrppw7PueHlEnNC0bNnTzVu3Fj9+vVTvXr11LJlS+3YseOJ61jb0YQJE9ShQwfdunUrwWpG4mO9GDN37lxNnjxZHTp0ULly5bR48WINGjRIx48fj7Xe4/ukL774QpkzZ06wupE4WfdLnTt3ljFGXbp0kZeXl+rUqfPEoGRtS9OmTVPnzp3Vpk0b+fv7J2jteMHE/6uYYNWzZ0+TJ08ekypVKtO1a1ezYsUK0759e5MrVy6zfv16ExkZae7cuWOqVatm3nvvvVgvmgVifP3116ZRo0amXbt29nZy7949M3nyZOPm5mZ69eplXzYiIsL+/ZQpU4yvr69ZsWJFgteMxGfixInG39/f7Nq1yxhjzIABA0ySJEnM1q1bYy1r3R9NnTrVeHl5mSVLliRUqUjkdu7caT7//HOzaNEi+7RvvvnGlCxZ0jRt2tQcO3bMPj0qKsr+/ZQpU4yfn59Zvnx5gtaLxOvs2bMma9asDvuXoKAgU7lyZZM5c2azb98++/TH2xLHNzwrhKR4Zv3Hu3TpUpMxY0azatUqM2DAAFOiRAnz/vvvm9GjR5suXboYV1dXkzNnTvPaa6+Z/Pnzm/DwcGOMISghlnv37plu3boZHx8fU6VKlVjzpkyZYjw9Pc1nn33mMG/atGnG19eXkxHYtWrVyv6W+mXLlhk/Pz8zadIkY4wxoaGh5vbt28YYx/0QJyJ43LZt20z27NlNqlSpzMKFCx3mTZ8+3ZQqVco0b97c/Pbbbw7zpk6dyj4JsZw4ccKkSJHC7N692xjzn3Op06dPm0yZMpmCBQuanTt3OqwzefJkkzx5ctoSnhlCUgL5+eefzeeff25mzJhhn7ZmzRpTqVIlU79+fbNx40Zz6NAhM3XqVLNgwQITGRlpjHHsAcDLK+YE1Xqieu7cOTNw4EBjs9nM2LFjHZa/f/++GTlypClTpox9nenTpxubzWZWrlyZcIUj0YqMjDRRUVGmWrVqZvny5ebXX3813t7eZvLkycaYR/ueMWPGmDVr1jisx1V//J3hw4ebDBkymAYNGpgLFy44zJs5c6bJmTOn+eqrr+zTJk6caJImTUrYfsn93YXgfPnymebNmztMu3fvnilfvrzx8PAwtWvXtk9funSp8fLyMsuWLYvXWvFyISQlgCtXrpgcOXIYX19fM3r0aId53377ralYsaKpU6eO2bNnj8O8mKCEl5u1N/Lu3bsmNDTU/vnixYumb9++xtvb24wfP95hvYcPHzocfA4dOmRWr14d/wUjUbK2I6v+/fsbX19f4+HhYRYsWGCffufOHVOxYkUTGBhonzZ9+nTj7e1NQHrJ/V1bMsaYIUOGmPz585tu3bqZixcvOsxbu3at/bh27do107JlS7N06dJ4rRWJm7UtnTt3zpw5c8bebqZPn24KFChg7+k25lHvdoMGDcyhQ4cc1p09e7bZtGlTwhWOlwJDgCeQ3377TfXr11fWrFk1cuRIvfHGG/Z533//vbp3765atWopMDDQiVUisbGOPjZ69GitX79eUVFRypEjh6ZNmyZJunTpkqZNm6YxY8YoMDBQn376qcM2zKOLIQyx+xKztqOdO3cqLCxMr732mtKnT6+rV6+qbdu2OnTokH766SdlypRJ165dU8uWLXXr1i398ssv9pGm5s2bJ19fX73zzjvO/HXgRNa2tHbtWv31119Knz693njjDeXJk0eSNHDgQK1evVqVK1dWhw4dlCFDBodtmP9/yD44OFh+fn4J/jsgcTCWwRb69u2rzZs366+//lLhwoVVqVIlderUSf369dOKFSuUPHlylS1bVlu2bNHDhw914MABXmCNeEdISkCHDx9WixYtVLhwYXXo0MF+QJEenbgUK1aM0evwRD179tTs2bPVuXNnJU+eXL1791bhwoW1atUqeXh46NKlS5o+fboGDBigZcuWqV69es4uGYlQly5dtGTJEt24cUNFihRR06ZN1apVK23btk0DBw7UL7/8ohw5csjDw0MeHh7avn273N3dORGBJMeT2u7du2vevHl69dVXdf36dQUEBKhVq1aqU6eOJOmrr77St99+q0KFCmnQoEFKnTq1EytHYjZw4ECNHTtWixcvVvr06TV48GAtWbJE586dk4+Pj/bs2aMpU6YoKipKfn5+mjlzptzd3Xm/FuKf0/qwXlIHDhwwBQsWNK1btzZ//PFHrPncYofHffvtt+b111+3P6T67bffGm9vb+Pt7W2KFy9uv/3u3LlzZvr06TzHBmPMo/v8rbejbNmyxRQoUMDs2LHD7N+/33zwwQemePHiZty4ccYYY8LCwsyiRYvMN998Y7799luei8TfGjNmjMmcObN9RMSRI0caT09PU7JkSYfRyLp06WKaN2/O4EP4W9evXzeVKlUya9euNcYYs379euPj42O++eabWMtaz4/YLyEh0JPkBAcPHtTHH3+srFmzavjw4QoICHB2SUjEVq1apWPHjunLL7/U999/r6ZNm2rgwIHKmzevqlSposqVK2vZsmVKkiSJfR2u/L/crl27prRp09o/r1mzRuvWrVPatGk1aNAgSdLNmzfVs2dP/fbbb3r//ffVsWPHWC+PjYqKoncbDu7evavOnTvrzTffVLt27bRmzRo1a9ZMbdq00e7du3Xv3j316dNH7777rqT/9D4ZSy8UEOPWrVsqUqSIVq5cqYsXL6phw4YaMWKE2rZtq7CwME2fPl1FihRR0aJF7evQlpBgnBrRXmJ79uwxLVq0+McHYPHy+bsrrmfPnjV37941JUuWNAMHDjTGPBoQJHfu3MZms5mPPvooIctEIta2bVvz5ZdfGmMeXXm9deuWKV26tEmaNKmpV6+ew7I3btwwbdq0MaVLlzb9+vVzQrV4Hh09etRcvHjR/P777yYgIMA+INGcOXOMl5eXee2118yGDRvsy9OTBGOePODHrVu3TNWqVU3r1q1NihQp7KNrGvNoGPDatWubb7/9NiHLBOy4mdNJihYtqhkzZsjFxcXhbeV4eUVFRdmvjl29elU3b95UWFiYJClr1qy6cOGCLl++rBo1akiSbDabChUqpF9//dU+iANQsWJF9e/fX5J07949pUiRQvPmzVONGjX0+++/a86cOfZlU6VKpSFDhtgHcDDcWID/Z4xRVFTUE+flzp1bGTNm1M8//6xMmTKpVatWkiQPDw+VLVtWzZs3V+XKle3Lc9Uf1ueHLl26pNu3b0uSUqRIoRo1amj69OmqWbOm2rRpI0kKCQlRp06ddO/ePfsxD0ho3G7nZIZu45fekiVLVKxYMWXLlk2S1KtXL23cuFHnz59XlSpVVKNGDTVq1Ej37t3Ta6+9piJFiqhDhw4aNGiQjDHatGmTXFxcuDXqJff4vmTOnDlasWKFxo4dq4CAAJ05c0aff/657t+/r5YtW6px48b2ZUNCQuTt7S0XFxf2SYi1L5k6darOnj2rO3fuqE2bNgoICFDy5Mk1ceJETZgwQVOnTlXJkiVVr149FS1aVF9++aVsNhv7JMTSr18/LVq0SN7e3nr99dc1f/58SVLv3r01bNgw1a5dW8YY3bx5U7dv39b+/fsZpAFOQ4tzMk5GXm5r1qxR48aNNXv2bN28eVOzZs3SN998ow4dOqhbt26SpK5du2rixIny9vbWlClTdPjwYbVt21YRERHasGGDvTeSk5GXW8z1rpie6evXr+v69evq37+/zp49q4CAAI0ZM0ZeXl6aMWOGFi5caF/X19fX3o7YJ73c2rVrpzx58igyMlLSo/1P9+7ddfToUe3YsUO1atXS+PHjdfPmTZUpU0Zp0qRRkyZNlCtXLp06dUrdu3e3P4PEPgnWO2UWL16syZMnq3fv3nrnnXd06NAhFS5cWJI0aNAgzZo1S1mzZlXKlCn1zjvv6MCBA/bRNQlIcAZ6kgAnGzlypMaOHat27drp/PnzKly4sFq0aCFJOnv2rGbMmKEFCxZo9uzZKlu2rO7du6fLly/rlVdekYuLC4M0wMHBgwdVoEABSdLkyZO1cOFCZc2aVYMGDVK2bNl0+vRpderUSadPn9bIkSNVpUoVJ1eMxGTXrl1q1qyZ/P39tWLFCn388cfq2bOnihQpIunR+2xWr16tFi1aqFOnTtq1a5fOnTunW7duqU2bNnJzc2OfBEmOvdsrV65UcHCw3N3d9eGHHyoqKkq7d+9WixYt5OPjo/3790uSIiIi5O7ubt8GvZFwKmc8CAXg0ZDLMSZOnGjSpUtnvL29zcSJEx2W++uvv0yJEiXM8OHDY22DgT9gbQPbt283adOmNfPmzbNPmzBhgildurRp3LixOXPmjDHm0QPRXbt25ZUDeKJ9+/aZXLlymVdeecUUKVLEnD592mH+F198YdKnT2/u3r0ba13aFCpUqGAOHDhg/3z8+HGTJk0aY7PZzJw5c+zTo6KizC+//GJy5cplihYt6oxSgX9E/yXgJB4eHpKkr7/+Wh988IECAwMVGRmpjRs36vTp0/blcuTIIX9/f+3bty/WNrgF4eVmvU9//vz5Wrhwoe7fv68vv/xSc+fOlfTo9qmGDRvq/Pnz6tu3r/766y+9+uqrGj58uFxdXf/24Xy8XKy3RRljNHv2bKVPn16HDx/W/fv3JUnh4eGSpD59+uj+/fvavHlzrO1w1f/lFhwcrJIlS+r111+3T8uYMaMmTpyonDlz2vdL0qPjV/HixTVr1iydOHHCPgAIkFhwhgUkMGO5w3XmzJnq06ePjh8/rhYtWmj48OH20epOnTol6dF7SS5evKjMmTM7q2QkUjEBqUePHuratavy5cunPn36KFu2bBo0aJCmT58u6VFQatSokfbu3asFCxZI+k875KQWxhh7W+revbt69OihtGnTauTIkcqePbtatmypkJAQ+4WdmzdvKnny5PLx8XFm2UiE/Pz8NGjQIHl6emro0KHavHmzvL29VbNmTQUGBurPP/9UnTp17Mu7uLioWLFi2rFjh6ZOneq8woEn4JkkwEm2bNmib7/9VsWLF1fDhg3t00eNGqXAwEBlyJBBBQsWVHBwsE6fPq29e/c63KsNSNKpU6dUq1YtBQYG2k8+Dh8+rIkTJ2rz5s0aMGCAPvzwQ0mPngt45513CEZ4ouPHj+vjjz/WoEGDVKZMGUnS/v371bBhQ/n4+KhDhw5KmTKlpkyZosuXL2vfvn20JTzRw4cP1bhxY3333XfavHmzypQpowcPHmj9+vXq2rWr3nzzTa1cuTLWejyDhMSEniTACbZu3aqOHTtqwYIF8vX1lfSfW1k6d+6sgQMH6uTJk/rjjz9Uu3Zt+zCoMSNOATE8PT0VFBSku3fv2qflz59fn376qaKjo9WtWzf7u5Hq1q3LLXaws14jDQwM1Keffio/Pz/lz5/fPr1QoUJatGiRjDFq0aKFNm7cqHz58unXX3+lLcHu8evtSZMm1ZQpU/TBBx+oatWq2rZtm5IlS6bq1avr66+/1pEjR1S2bNlY2yEgITEhJAEJ4PEDSIECBVSrVi3ZbDbNnj1bERER8vDwsAelTz75RL1791bWrFnVrFkz+8kII0a93J704mlPT08VLlxYhw8f1s2bN+3T33zzTRUpUkQ5c+bUxIkT9eOPP9rncSIC6T+voIiMjFSJEiX0008/adu2bTpz5ozDcoULF9Y333yj9OnTKyoqSoGBgfaLNrQlWF8dcP36dV24cEGSlDZtWk2cOFF169ZVtWrV7EGpWrVq6t+/v9KlS/fEfRqQWBCSgAQQcwCZNGmSNmzYoOTJk6tnz55q27atTp48qd69e8cKSl9++aWWLl3KO0cgyXGQhgsXLujy5cuSpDRp0tjfWD9//nxdv35d0qNn2YwxatiwoTw8PLR161an1Y7Ea8qUKWrevLkKFiyoX3/9Vffu3dPIkSN15coVh+UKFSqkzZs3a/z48fZpXLR5uc2cOVOhoaH2/VKvXr1UsWJFvfHGG6pTp44WLFggLy8vffPNN6pbt65q1Kih7du3K1myZKpXr56WLVtmfz8bkBixhwMSSFBQkNavX69Dhw5p7ty5qlChgrp06aLIyEht2bJFffr00aBBg+Th4WF/z0hMQOIFn4g5Eendu7cWLFggNzc35c6dW2vWrFHHjh0VEhKiIUOGaPPmzUqfPr2OHDmisLAwLVu2TDt37tSePXtoS3iinTt3qmfPnho+fLh++uknlS9fXkmTJtWAAQPk7+8v6dGFntdee00Sz41A2rt3r1q1aqUjR45o9OjRmjRpkmbMmKEhQ4bIx8dH06dP18SJE3X58mV17dpVkyZNkru7u8qVK6eDBw863NLJKK1IrBi4AYgn1iv/MQ4cOKAxY8Zox44dmj59uipWrKjg4GD7yUm+fPk0YcIETkBgZ21HixcvVufOnfX1118rODhYo0ePlre3t3788UelTJlSS5Ys0Z49e/THH38oR44cGj16tDw9PVWvXj1lyZJFI0eO5ITkJfakfZIkzZ07V4MGDVLFihU1atQo7d+/XxUrVlSrVq3Up08fZciQwQnVIrH79ttv1bBhQ7Vv316pUqVSunTp1KxZM0mPRkAcMGCA9uzZo5EjR6p06dK6evWqpk+frh49etALiecCIQmIZ9evX1eaNGnsnw8cOKCRI0dq165dmjFjhipUqKCQkBB9+eWXCg8P19SpU7naj1hWrlypBw8eKCIiQi1atJAknTx5UnXr1pWbm5s2b96slClTOqxz/fp1jR07VpMnT9aOHTuUO3duZ5SORGbHjh3Kli2bMmXKZJ82e/ZsDRkyROXLl9eECRP066+/qmzZsho6dKi6devmxGqRmK1evVqNGjVSWFiYva3E9Fjfu3dPBQoU0Lvvvqvhw4c7rBdztwSQmHFJEYhHS5cuValSpXTkyBH7tIIFC6pz587KnTu3WrVqpV27dsnX11fDhg2zBySuXcDq4sWLatq0qZo2barg4GD79Jw5c2rVqlWKiopStWrVFBQUZJ9369Ytde/eXYsWLdLmzZsJSJD06Hm2KlWqaPr06Q7PHTVv3lzdunXTzJkz1bFjR+XPn1+HDh1S586dnVgtEpvHj0116tTR6tWr5e3trZ07d+r27dv2ed7e3ipbtqwuXLgQ67kjAhKeB4QkIB4lS5ZM2bNnV9u2bR2CUqFChfTOO+/ozJkzeuutt7Rv3z55eXnxDBIkxR7FLlOmTPr+++9VsGBBLV++3D7ssjFGr7zyilatWqVz587pyy+/tK+TMmVK9e/fXz/99JPefPPNhCwfiVjmzJm1YcMGzZkzR9988419ABDpUVAKCAjQvHnzNG3aNOXLl09ubm68egCSHEexe/DggX161apVNW/ePG3YsEG9evXSlStXZIxRaGioDh48qNSpU3ObL55L3G4HxLNNmzZpzJgxunHjhr755hvly5fPPn3mzJkqVqyY2rdvz3NIkOT43Mjs2bN17NgxhYeHq2TJkkqXLp3atGmjgIAArV+/XpLsofrSpUvy9/e3tyPCNv7Jjh071KhRI7Vu3VqtWrVShgwZdOXKFQUGBqpw4cJq3Lgx+yQ80bBhw/Trr79KejSiXe7cuZU0aVKtWrVKjRo1Uq5cuZQrVy6Fh4frzJkz2rdvHy9Cx3OJkATEE+tJ6saNGzV+/HhdvHhRo0ePVo4cOdShQwflzJlTw4YNk8SIUXDUrVs3zZ07Vx988IEuXLig3377TdWqVdN7772n999/XwUKFNC6detirUc7wtPasWOHmjVrptKlS6tw4cL6/vvvFR0drR9++EESbQmxjR07VgMHDlSbNm20du1ahYaGqk+fPqpbt658fHz03XffqXnz5vLy8tLcuXNVunRpubq68gwSnkuEJCAeWYPSTz/9pMmTJ2vZsmXKmTOnPD09deDAAbm5uXHVHw42bNigTz/9VIsXL1bRokW1bNkyNWnSRLNmzVKjRo3sJ7cpU6bU3r17nV0unmMHDhxQr169dOHCBWXLlk2rVq2Su7s7+yRIij0i4oABA5QvXz69++67kqTGjRvrwIED6tatm+rXry9vb28tW7ZMEyZM0E8//SSbzUbYxnOLkATEM+vJRnh4uHbt2qXw8HBVrFhRrq6uHEAQy8yZMzVnzhz9/PPPWr58uT766CMNHz5cbdu2VWhoqPbs2aPIyEhNmDBBK1as4H5//E/CwsL04MEDJU+eXDabjav+kOR47Fq/fr3u3r2r77//Xs2bN1f58uXty3344Yfav3+/unfvrrp168rX19c+7++GnQeeB+wFgXhmvRrr4eGhcuXK2T8TkPAkbm5uypw5s9avX68WLVpoxIgRatu2raRHJyt79+5Vx44dtWrVKkmciOB/4+npKU9PT0mP2hIBCdaA9MUXX2jGjBny8fHRpUuX5OHhoQIFCsjPz0+SNH/+fDVv3lydOnVSmjRpVLNmTft22C/heUbrBf6Fx0cf+2/T/24+AQlPEnOLXc2aNTV+/Hh7QHr48KGmTp2qoKAgh3dvcSKCZ4W2BOk/F/cOHjyo48ePa/369Tpw4IA+++wz7du3TxMnTlRISIh9+dmzZ6tz586qVq2as0oGnjlutwPiyHrV/pdfflFERIRsNpu9h+jvrupbr8zt3r1bGTJkUJYsWRKucDxXli9frqZNm6p9+/aqXr26jDEKDAxUUFCQ9u/fz7NsAOLV4sWLNX36dKVKlUoLFy60X9Tr2LGjduzYobp16+qzzz5zuL1O4g4JvDgISUAcWE9Ke/XqpWXLltnv33/rrbc0efLkWMs9/nnixIkaMWKEvvvuO+XNmzfhfwk8F6KiorR06VJ17dpVkuTv768MGTJoxYoVcnd350QEQLyJjo5W7969tWTJErm7u+uPP/5w2N906tRJO3fuVIUKFdSnTx95eXk5sVogfhCSgH8hMDBQY8aM0apVq/Tmm29q2LBh+uqrr9SkSRPNmTNH0n+CkTUgTZ06VT169NDUqVPVoEEDZ/4KeE5cv35dd+7ckaenpzJnzsyD9QCeuSfdAREREaFx48Zp8uTJqlSpkoYNG2Z/DkmSWrRoIRcXF02fPp0ebbyQCEnAU7AeQM6cOaPPPvtM7dq1U40aNbRu3To1btxYTZo00dy5c1W3bl3NmjVLkuNtB1OnTlW3bt00c+ZM1fu/9u49pur6j+P48xwEzziaZKGIgoCakhcu4bVIsDIspLxvMi8MNTTmzJHYDXVeKBU0JPOCgpRrAhUqqZksV7Iuik0zlLxOTdl0GQbiAQ7n90dxOmQ/f/1+9Qv0vB4bm+fL9/vlw5nje16fy/szZkyz/S5yZ1ORBhH5Ozn+Tfnuu+/sI9WBgYHU19ezcuVKCgsLCQsLIzU1lbZt295yrab+yt1IT1qR/8Bms9kfIJ999hn+/v6MGTOGwYMHU1JSQkJCAq+//jpr1qxh8uTJbNmyhZiYGOC3wgzr1q1TQJK/hQKSiPxdHJ9vL7/8MqNGjSIyMpKIiAheffVVAJKSkoiJibHvqVVZWWm/3mg00tDQoIAkdyXN1xC5DcfesQULFvDOO+9w4MABpk6ditFoZNeuXTz66KNMnjwZgM6dOzNq1Cjq6+vtPWzFxcUsXLiQTZs2KSCJiEiL0fh8W7lyJRs2bCA/Px+DwcDZs2dJSEigoqKCrKws+9rIzZs34+fnx9y5c+33UMeN3K0UkkRuo/EBUlpayrFjx8jNzcXb2xv4JUAdO3aMqqoq3N3dqamp4auvvuKpp55i+vTp9nuEhISwc+dO+vfv3yy/g4iIiCPHDsCGhgb7rIjIyEgAIiIi8PPz47HHHiM4OJjExESSkpLo0qULsbGxzdl0kX+M1iSJ/AHHB8iWLVvIzc3l5s2bFBUVce+999pHiT766CPGjRtHUFAQNTU1NDQ0cPjwYXt5ZsepDCIiIs3NcQ3S1atXuf/+++nduzdPP/00y5cvx2azUV9fj6urKy+88AJHjx6lsLCwyVokVdcUZ6BPbyJ/oDEg3bx5kw4dOnD58mW+/fZbSktLgd+mF0RERPDBBx/Qr18/oqOj7QHJarViMBgUkEREpMVwDEjp6emkpKTwww8/EBsbS0FBAYcOHcJgMNirZ7Zp0waj0dgkIIE2QhfnoOl2Ig62b99OYGAgDzzwAMnJyVRXV5OZmYmLiwvJyclkZmbSpk0bBg0aBIDZbCYqKqrJLuMqzywiIi1RY0BKTk4mOzubN998E6vVSlRUFF9++SWvvfYaixcvJiwsjOrqar7++mu6dOnSzK0WaR76JCfyq+rqat566y2++OILxo4dS15eHiUlJQAMHz4ci8XC4sWLycjIwGAwMHDgQODWkswKSCIi0lIVFxeTn5/Phx9+yMMPPwyAr68v06ZNY9OmTURERBAYGIjFYsFms1FUVATcukm6yN1On+ZEfmU2myksLCQgIID33nuPbdu2ERwcTG1tLW5ubowcORKbzcayZctYs2YNtbW1hIeHa0qdiIjcMc6fP4+7uzu9e/cGfuvoi4mJoU+fPnz//fccPHgQT09Ppk2bRqtWrTRDQpyS/seL03McCbpx4wbdu3fHarUyY8YMevTowYMPPkhdXR2urq72/Y9mz55Nt27dCA8Pb86mi4iI/CmNI0E1NTVYrVb7cYPBYC/EUFpaSmhoaJMp5FarVQFJnJK6wMXpNQak9evXc+rUKYqLiykqKuKhhx4iIiKC48eP4+rqaj9/5MiRFBYWkpKS0lxNFhER+a80TpWLjIzk5MmTrF692n7cxcWFqqoq3n33Xfbs2dPkOhVpEGelEuDi9Gw2G5WVlfj6+pKVlcX48eMBuHjxIs899xyHDx9mz549BAYGMmnSJAICAkhNTQVUBlVERO48GzZsIDExkZkzZxIdHY2bmxvLli2joqKC0tJSjRyJoJAkTqpxip3jQtRhw4YxevRoEhMT7eddvHiRxMREdu7cSXBwMNevX6esrKzJyJKIiMidxGazsWPHDmbPno3VasXDw4POnTtTVFSEq6urOgBFUEgSJ1deXk7Pnj0BiIuL4+effyY/P79JBZ+GhgZyc3OxWCzEx8drEauIiNwVrl69SmVlJQ0NDXTr1g2j0ajnm8ivFJLEaa1fv55XXnmF9u3bc99992E2m2loaOCll14iODgYd3d3zGbzLdeph01ERO5Gv9/SQsSZKSSJ0/j9H/8zZ85gsVg4fPgw5eXlHDx4kI8//piBAwdSVlZG586d8fLyIi4ujkmTJjVjy0VERETkn6SQJE7BMSDl5ORQVlaGxWJhxIgR9lKnBw4cICYmhk8++YQrV65QUVHBkSNHWLFihaYeiIiIiDgRffITp9AYkObNm0dubi4TJ07k8uXLPP/880RHR7N69Wp69OhBhw4dAJrsEQGaYiciIiLiTDTxVJzGnj17KCgoYMeOHaSnpzNu3DguXbrEgAEDMBgMdOzYEZPJxN69e+3XNA60KiCJiIiIOA+NJInTuHTpEj4+PgwYMICCggLi4+NZtWoVsbGxXL9+naNHj+Lh4YHFYrFf41jlTkREREScg0KSOI1WrVrh4+PD7t27iYuLY8WKFSQkJABQXFzMqVOnSEpKumWqnYiIiIg4FxVuEKdx4sQJgoKCqKurY/PmzUydOhWAmpoann32Wby9vcnOzga0BklERETEmWlNkjiNXr16sXXrVkwmE8ePH2f//v18+umnPPPMM1RUVLBx40b7uQpIIiIiIs5LI0niVKxWK3l5ebz44osAeHl54e3tzfvvv4+rq6tGkEREREREIUmc05UrV/jpp59o3bo1Pj4+GAwG6uvrtR+SiIiIiCgkiUDTzWZFRERExLkpJImIiIiIiDhQ17mIiIiIiIgDhSQREREREREHCkkiIiIiIiIOFJJEREREREQcKCSJiIiIiIg4UEgSERERERFxoJAkIiIiIiLiQCFJRESaxdSpUzEYDLd8nTp16i/fOycnBw8Pj7/eSBERcUqtmrsBIiLivKKiosjOzm5yzNPTs5la88fq6upwdXVt7maIiMg/SCNJIiLSbFq3bo2Xl1eTLxcXF7Zv305oaCgmk4mAgAAWLVpEfX29/br09HT69u2L2WzGx8eHWbNmUVVVBcD+/fuJi4ujsrLSPjq1cOFCAAwGA4WFhU3a4OHhQU5ODgDnzp3DYDCwbds2hg4dislkYuvWrQBkZWURGBiIyWSiV69erF271n6P2tpaEhMT6dSpEyaTia5du5Kamvr/e+NEROT/SiNJIiLSonz++edMnjyZjIwMwsPDOX36NDNmzABgwYIFABiNRjIyMvD39+fMmTPMmjWLefPmsXbtWoYMGcLq1atJSUmhvLwcgDZt2vxXbZg/fz5paWmEhITYg1JKSgqZmZmEhITwzTffMH36dMxmM1OmTCEjI4MdO3aQl5eHr68vFy5c4MKFC3/vGyMiIv8YhSQREWk2RUVFTQLMiBEjuHbtGvPnz2fKlCkABAQEsHjxYubNm2cPSXPmzLFf4+fnx5IlS0hISGDt2rW4ubnRrl07DAYDXl5e/1O75syZw+jRo+2vFyxYQFpamv2Yv78/ZWVlrF+/nilTpnD+/Hl69OjBI488gsFgoGvXrv/TzxURkZZBIUlERJpNZGQkb7/9tv212WymX79+lJSUsHTpUvtxq9XKzZs3uXHjBu7u7uzbt4/U1FROnDjB9evXqa+vb/L9vyosLMz+7+rqak6fPk18fDzTp0+3H6+vr6ddu3bAL0UonnjiCXr27ElUVBTR0dEMHz78L7dDRESah0KSiIg0G7PZTPfu3Zscq6qqYtGiRU1GchqZTCbOnTtHdHQ0M2fOZOnSpbRv354DBw4QHx9PbW3tbUOSwWDAZrM1OVZXV/eH7XJsD8DGjRsZOHBgk/NcXFwACA0N5ezZs+zevZt9+/Yxfvx4Hn/8cQoKCv7DOyAiIi2RQpKIiLQooaGhlJeX3xKeGpWWltLQ0EBaWhpG4y/1h/Ly8pqc4+bmhtVqveVaT09PLl++bH998uRJbty4cdv2dOzYEW9vb86cOUNsbOy/Pe+ee+5hwoQJTJgwgbFjxxIVFcWPP/5I+/btb3t/ERFpeRSSRESkRUlJSSE6OhpfX1/Gjh2L0WjkyJEjHDt2jCVLltC9e3fq6upYs2YNI0eOpKSkhHXr1jW5h5+fH1VVVRQXFxMUFIS7uzvu7u4MGzaMzMxMBg8ejNVqJTk5+U+V9160aBGzZ8+mXbt2REVFYbFYOHToENeuXWPu3Lmkp6fTqVMnQkJCMBqN5Ofn4+Xlpb2aRETuUCoBLiIiLcqTTz5JUVERe/fupX///gwaNIhVq1bZiyEEBQWRnp7OG2+8QZ8+fdi6dest5baHDBlCQkICEyZMwNPTk+XLlwOQlpaGj48P4eHhTJw4kaSkpD+1hmnatGlkZWWRnZ1N3759GTp0KDk5Ofj7+wPQtm1bli9fTlhYGP379+fcuXPs2rXLPtIlIiJ3FoPt95OzRUREREREnJi6uERERERERBwoJImIiIiIiDhQSBIREREREXGgkCQiIiIiIuJAIUlERERERMSBQpKIiIiIiIgDhSQREREREREHCkkiIiIiIiIOFJJEREREREQcKCSJiIiIiIg4UEgSERERERFxoJAkIiIiIiLi4F/at4ap+hB+Xw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39" name="Google Shape;239;p40"/>
          <p:cNvPicPr preferRelativeResize="0"/>
          <p:nvPr/>
        </p:nvPicPr>
        <p:blipFill rotWithShape="1">
          <a:blip r:embed="rId4">
            <a:alphaModFix/>
          </a:blip>
          <a:srcRect/>
          <a:stretch/>
        </p:blipFill>
        <p:spPr>
          <a:xfrm>
            <a:off x="155575" y="2771390"/>
            <a:ext cx="3948749" cy="2135890"/>
          </a:xfrm>
          <a:prstGeom prst="rect">
            <a:avLst/>
          </a:prstGeom>
          <a:noFill/>
          <a:ln>
            <a:noFill/>
          </a:ln>
        </p:spPr>
      </p:pic>
      <p:pic>
        <p:nvPicPr>
          <p:cNvPr id="240" name="Google Shape;240;p40"/>
          <p:cNvPicPr preferRelativeResize="0"/>
          <p:nvPr/>
        </p:nvPicPr>
        <p:blipFill rotWithShape="1">
          <a:blip r:embed="rId5">
            <a:alphaModFix/>
          </a:blip>
          <a:srcRect/>
          <a:stretch/>
        </p:blipFill>
        <p:spPr>
          <a:xfrm>
            <a:off x="4104323" y="1218814"/>
            <a:ext cx="4661681" cy="345224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Random Forest Regression</a:t>
            </a:r>
            <a:endParaRPr b="1">
              <a:latin typeface="Times New Roman"/>
              <a:ea typeface="Times New Roman"/>
              <a:cs typeface="Times New Roman"/>
              <a:sym typeface="Times New Roman"/>
            </a:endParaRPr>
          </a:p>
        </p:txBody>
      </p:sp>
      <p:sp>
        <p:nvSpPr>
          <p:cNvPr id="246" name="Google Shape;246;p41" descr="data:image/png;base64,iVBORw0KGgoAAAANSUhEUgAAA0kAAALVCAYAAAAVqqrMAAAAOXRFWHRTb2Z0d2FyZQBNYXRwbG90bGliIHZlcnNpb24zLjcuMSwgaHR0cHM6Ly9tYXRwbG90bGliLm9yZy/bCgiHAAAACXBIWXMAAA9hAAAPYQGoP6dpAACF5ElEQVR4nOzdd3QV1d7G8eekAml0QicgIoIgvVfpICIIgkiTIopIkSodgVCkd6T3XkQEQUABKdJFKSK9hp7Q0vf7B2/OnUPQS7wkJ8D3s1aWOdPyS9zMzDN7Zo/NGGMEAAAAAJAkuTi7AAAAAABITAhJAAAAAGBBSAIAAAAAC0ISAAAAAFgQkgAAAADAgpAEAAAAABaEJAAAAACwICQBAAAAgAUhCQAAAAAsCEkAAAAAYEFIAoDnxOzZs2Wz2Z741aNHj3j5mTt37lT//v11586deNn+/yLm77Fv3z5nl/KvTZo0SbNnz3Z2GQCAx7g5uwAAQNwMHDhQAQEBDtPy5s0bLz9r586dGjBggJo3b67kyZPHy894mU2aNEmpU6dW8+bNnV0KAMCCkAQAz5nq1aurcOHCzi7jf3L//n15eXk5uwynefDggZIlS+bsMgAAf4Pb7QDgBbN+/XqVKVNGXl5e8vHxUc2aNfXHH384LPPbb7+pefPmyp49u5IkSSJ/f3999NFHunnzpn2Z/v37q2vXrpKkgIAA+619Z8+e1dmzZ2Wz2Z54q5jNZlP//v0dtmOz2XT06FF98MEHSpEihUqXLm2fP3/+fBUqVEhJkyZVypQp1bBhQ124cOFf/e7NmzeXt7e3zp8/r1q1asnb21sZM2bUxIkTJUlHjhxRxYoV5eXlpaxZs2rhwoUO68fcwrdt2zZ9/PHHSpUqlXx9fdW0aVPdvn071s+bNGmS8uTJI09PT2XIkEHt2rWLdWti+fLllTdvXu3fv19ly5ZVsmTJ9OWXXypbtmz6448/9PPPP9v/tuXLl5ck3bp1S126dNEbb7whb29v+fr6qnr16jp8+LDDtn/66SfZbDYtXbpUgwcPVqZMmZQkSRK99dZb+uuvv2LVu2fPHtWoUUMpUqSQl5eX8uXLp7Fjxzosc/z4cb333ntKmTKlkiRJosKFC+vbb7+N6/8KAHiu0ZMEAM+Z4OBg3bhxw2Fa6tSpJUnz5s1Ts2bNVLVqVQ0bNkwPHjzQ5MmTVbp0aR08eFDZsmWTJG3atEmnT59WixYt5O/vrz/++EPTpk3TH3/8od27d8tms6lu3br6888/tWjRIo0ePdr+M9KkSaPr16/Hue769esrZ86cGjJkiIwxkqTBgwerT58+atCggVq1aqXr169r/PjxKlu2rA4ePPivbvGLiopS9erVVbZsWQ0fPlwLFizQZ599Ji8vL/Xq1UuNGzdW3bp1NWXKFDVt2lQlSpSIdfviZ599puTJk6t///46ceKEJk+erHPnztlDifQo/A0YMECVKlXSJ598Yl9u7969+uWXX+Tu7m7f3s2bN1W9enU1bNhQH374odKlS6fy5curffv28vb2Vq9evSRJ6dKlkySdPn1aq1evVv369RUQEKCgoCBNnTpV5cqV09GjR5UhQwaHeocOHSoXFxd16dJFwcHBGj58uBo3bqw9e/bYl9m0aZNq1aql9OnTq0OHDvL399exY8f03XffqUOHDpKkP/74Q6VKlVLGjBnVo0cPeXl5aenSpapTp45WrFihd999N87/PwDguWQAAM+FWbNmGUlP/DLGmLt375rkyZOb1q1bO6x39epV4+fn5zD9wYMHsba/aNEiI8ls27bNPm3EiBFGkjlz5ozDsmfOnDGSzKxZs2JtR5Lp16+f/XO/fv2MJNOoUSOH5c6ePWtcXV3N4MGDHaYfOXLEuLm5xZr+d3+PvXv32qc1a9bMSDJDhgyxT7t9+7ZJmjSpsdlsZvHixfbpx48fj1VrzDYLFSpkwsPD7dOHDx9uJJk1a9YYY4y5du2a8fDwMFWqVDFRUVH25SZMmGAkmZkzZ9qnlStXzkgyU6ZMifU75MmTx5QrVy7W9NDQUIftGvPob+7p6WkGDhxon7Z161YjyeTOnduEhYXZp48dO9ZIMkeOHDHGGBMZGWkCAgJM1qxZze3btx22Gx0dbf/+rbfeMm+88YYJDQ11mF+yZEmTM2fOWHUCwIuK2+0A4DkzceJEbdq0yeFLetRTcOfOHTVq1Eg3btywf7m6uqpYsWLaunWrfRtJkya1fx8aGqobN26oePHikqQDBw7ES91t27Z1+Lxy5UpFR0erQYMGDvX6+/srZ86cDvXGVatWrezfJ0+eXLly5ZKXl5caNGhgn54rVy4lT55cp0+fjrV+mzZtHHqCPvnkE7m5uen777+XJP34448KDw9Xx44d5eLyn0Np69at5evrq3Xr1jlsz9PTUy1atHjq+j09Pe3bjYqK0s2bN+Xt7a1cuXI98f9PixYt5OHhYf9cpkwZSbL/bgcPHtSZM2fUsWPHWL1zMT1jt27d0pYtW9SgQQPdvXvX/v/j5s2bqlq1qk6ePKlLly499e8AAM8zbrcDgOdM0aJFnzhww8mTJyVJFStWfOJ6vr6+9u9v3bqlAQMGaPHixbp27ZrDcsHBwc+w2v94/Ja2kydPyhijnDlzPnF5a0iJiyRJkihNmjQO0/z8/JQpUyZ7ILBOf9KzRo/X5O3trfTp0+vs2bOSpHPnzkl6FLSsPDw8lD17dvv8GBkzZnQIMf9NdHS0xo4dq0mTJunMmTOKioqyz0uVKlWs5bNkyeLwOUWKFJJk/91OnTol6Z9HQfzrr79kjFGfPn3Up0+fJy5z7do1ZcyY8al/DwB4XhGSAOAFER0dLenRc0n+/v6x5ru5/WeX36BBA+3cuVNdu3bVm2++KW9vb0VHR6tatWr27fyTx8NGDOvJ/OOsvVcx9dpsNq1fv16urq6xlvf29v6vdTzJk7b1T9PN/z8fFZ8e/93/myFDhqhPnz766KOP9NVXXyllypRycXFRx44dn/j/51n8bjHb7dKli6pWrfrEZV555ZWn3h4APM8ISQDwgsiRI4ckKW3atKpUqdLfLnf79m1t3rxZAwYMUN++fe3TY3qirP4uDMX0VDw+ktvjPSj/rV5jjAICAvTqq68+9XoJ4eTJk6pQoYL9871793TlyhXVqFFDkpQ1a1ZJ0okTJ5Q9e3b7cuHh4Tpz5sw//v2t/u7vu3z5clWoUEEzZsxwmH7nzh37ABpxEdM2fv/997+tLeb3cHd3f+r6AeBFxTNJAPCCqFq1qnx9fTVkyBBFRETEmh8zIl1Mr8PjvQxjxoyJtU7Mu4weD0O+vr5KnTq1tm3b5jB90qRJT11v3bp15erqqgEDBsSqxRjjMBx5Qps2bZrD33Dy5MmKjIxU9erVJUmVKlWSh4eHxo0b51D7jBkzFBwcrJo1az7Vz/Hy8or1t5Ue/T96/G+ybNmyf/1MUMGCBRUQEKAxY8bE+nkxPydt2rQqX768pk6dqitXrsTaxr8Z0RAAnlf0JAHAC8LX11eTJ09WkyZNVLBgQTVs2FBp0qTR+fPntW7dOpUqVUoTJkyQr6+vfXjsiIgIZcyYURs3btSZM2dibbNQoUKSpF69eqlhw4Zyd3fX22+/LS8vL7Vq1UpDhw5Vq1atVLhwYW3btk1//vnnU9ebI0cODRo0SD179tTZs2dVp04d+fj46MyZM1q1apXatGmjLl26PLO/T1yEh4frrbfeUoMGDXTixAlNmjRJpUuXVu3atSU9Gga9Z8+eGjBggKpVq6batWvblytSpIg+/PDDp/o5hQoV0uTJkzVo0CC98sorSps2rSpWrKhatWpp4MCBatGihUqWLKkjR45owYIFDr1WceHi4qLJkyfr7bff1ptvvqkWLVooffr0On78uP744w/98MMPkh4NClK6dGm98cYbat26tbJnz66goCDt2rVLFy9ejPWeJgB4URGSAOAF8sEHHyhDhgwaOnSoRowYobCwMGXMmFFlypRxGF1t4cKFat++vSZOnChjjKpUqaL169fHev9OkSJF9NVXX2nKlCnasGGDoqOjdebMGXl5ealv3766fv26li9frqVLl6p69epav3690qZN+9T19ujRQ6+++qpGjx6tAQMGSJIyZ86sKlWq2AOJM0yYMEELFixQ3759FRERoUaNGmncuHEOt8f1799fadKk0YQJE9SpUyelTJlSbdq00ZAhQ5560Im+ffvq3LlzGj58uO7evaty5cqpYsWK+vLLL3X//n0tXLhQS5YsUcGCBbVu3Tr16NHjX/9OVatW1datWzVgwACNHDlS0dHRypEjh1q3bm1f5vXXX9e+ffs0YMAAzZ49Wzdv3lTatGlVoEABh1szAeBFZzMJ8cQqAADPgdmzZ6tFixbau3fvE0cQBAC8HHgmCQAAAAAsCEkAAAAAYEFIAgAAAAALnkkCAAAAAAt6kgAAAADAgpAEAAAAABYv/HuSoqOjdfnyZfn4+Di83wIAAADAy8UYo7t37ypDhgxycfn7/qIXPiRdvnxZmTNndnYZAAAAABKJCxcuKFOmTH87/4UPST4+PpIe/SF8fX2dXA0AAAAAZwkJCVHmzJntGeHvvPAhKeYWO19fX0ISAAAAgP/6GA4DNwAAAACABSEJAAAAACwISQAAAABgQUgCAAAAAAtCEgAAAABYEJIAAAAAwIKQBAAAAAAWhCQAAAAAsCAkAQAAAIAFIQkAAAAALAhJAAAAAGBBSAIAAAAAC0ISAAAAAFgQkgAAAADAgpAEAAAAABaEJAAAAACwICQBAAAAgAUhCQAAAAAsCEkAAAAAYEFIAgAAAAALQhIAAAAAWBCSAAAAAMCCkAQAAAAAFm7OLgAAAACIcSpNGWeXgHiQ4/p2Z5cQJ/Q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JwakqKiotSnTx8FBAQoadKkypEjh7766isZY+zLGGPUt29fpU+fXkmTJlWlSpV08uRJJ1YNAAAA4EXm1JA0bNgwTZ48WRMmTNCxY8c0bNgwDR8+XOPHj7cvM3z4cI0bN05TpkzRnj175OXlpapVqyo0NNSJlQMAAAB4Ubk584fv3LlT77zzjmrWrClJypYtmxYtWqRff/1V0qNepDFjxqh379565513JElz585VunTptHr1ajVs2NBptQMAAAB4MTm1J6lkyZLavHmz/vzzT0nS4cOHtWPHDlWvXl2SdObMGV29elWVKlWyr+Pn56dixYpp165dT9xmWFiYQkJCHL4AAAAA4Gk5tSepR48eCgkJ0WuvvSZXV1dFRUVp8ODBaty4sSTp6tWrkqR06dI5rJcuXTr7vMcFBgZqwIAB8Vs4AAAAgBeWU3uSli5dqgULFmjhwoU6cOCA5syZo6+//lpz5sz519vs2bOngoOD7V8XLlx4hhUDAAAAeNE5tSepa9eu6tGjh/3ZojfeeEPnzp1TYGCgmjVrJn9/f0lSUFCQ0qdPb18vKChIb7755hO36enpKU9Pz3ivHQAAAMCLyak9SQ8ePJCLi2MJrq6uio6OliQFBATI399fmzdvts8PCQnRnj17VKJEiQStFQAAAMDLwak9SW+//bYGDx6sLFmyKE+ePDp48KBGjRqljz76SJJks9nUsWNHDRo0SDlz5lRAQID69OmjDBkyqE6dOs4sHQAAAMALyqkhafz48erTp48+/fRTXbt2TRkyZNDHH3+svn372pfp1q2b7t+/rzZt2ujOnTsqXbq0NmzYoCRJkjixcgAAAAAvKpsxxji7iPgUEhIiPz8/BQcHy9fX19nlAAAA4B+cSlPG2SUgHuS4vt3ZJUh6+mzg1GeSAAAAACCxIS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PhXISkyMlI//vijpk6dqrt370qSLl++rHv37j3T4gAAAAAgobnFdYVz586pWrVqOn/+vMLCwlS5cmX5+Pho2LBhCgsL05QpU+KjTgAAAABIEHHuSerQoYMKFy6s27dvK2nSpPbp7777rjZv3vxMiwMAAACAhBbnnqTt27dr586d8vDwcJieLVs2Xbp06ZkVBgAAAADOEOeepOjoaEVFRcWafvHiRfn4+DyTogAAAADAWeIckqpUqaIxY8bYP9tsNt27d0/9+vVTjRo1nmVtAAAAAJDg4ny73ciRI1W1alW9/vrrCg0N1QcffKCTJ08qderUWrRoUXzUCAAAAAAJJs4hKVOmTDp8+LCWLFmiw4cP6969e2rZsqUaN27sMJADAAAAADyP4hySJMnNzU2NGzdW48aNn3U9AAAAAOBUcX4mKTAwUDNnzow1febMmRo2bFicC7h06ZI+/PBDpUqVSkmTJtUbb7yhffv22ecbY9S3b1+lT59eSZMmVaVKlXTy5Mk4/xwAAAAAeBpxDklTp07Va6+9Fmt6njx54vwi2du3b6tUqVJyd3fX+vXrdfToUY0cOVIpUqSwLzN8+HCNGzdOU6ZM0Z49e+Tl5aWqVasqNDQ0rqUDAAAAwH8V59vtrl69qvTp08eaniZNGl25ciVO2xo2bJgyZ86sWbNm2acFBATYvzfGaMyYMerdu7feeecdSdLcuXOVLl06rV69Wg0bNoxr+QAAAADwj+Lck5Q5c2b98ssvsab/8ssvypAhQ5y29e2336pw4cKqX7++0qZNqwIFCuibb76xzz9z5oyuXr2qSpUq2af5+fmpWLFi2rVr1xO3GRYWppCQEIcvAAAAAHhacQ5JrVu3VseOHTVr1iydO3dO586d08yZM9WpUye1bt06Tts6ffq0Jk+erJw5c+qHH37QJ598os8//1xz5syR9KjXSpLSpUvnsF66dOns8x4XGBgoPz8/+1fmzJnj+isCAAAAeInF+Xa7rl276ubNm/r0008VHh4uSUqSJIm6d++unj17xmlb0dHRKly4sIYMGSJJKlCggH7//XdNmTJFzZo1i2tpkqSePXuqc+fO9s8hISEEJQAAAABPLc49STabTcOGDdP169e1e/duHT58WLdu3VLfvn3j/MPTp0+v119/3WFa7ty5df78eUmSv7+/JCkoKMhhmaCgIPu8x3l6esrX19fhCwAAAACeVpxDUgxvb28VKVJEefPmlaen57/aRqlSpXTixAmHaX/++aeyZs0q6dEgDv7+/tq8ebN9fkhIiPbs2aMSJUr829IBAAAA4G/F+Xa7+/fva+jQodq8ebOuXbum6Ohoh/mnT59+6m116tRJJUuW1JAhQ9SgQQP9+uuvmjZtmqZNmybpUa9Vx44dNWjQIOXMmVMBAQHq06ePMmTIoDp16sS1dAAAAAD4r+Icklq1aqWff/5ZTZo0Ufr06WWz2f71Dy9SpIhWrVqlnj17auDAgQoICNCYMWPUuHFj+zLdunXT/fv31aZNG925c0elS5fWhg0blCRJkn/9cwEAAADg79iMMSYuKyRPnlzr1q1TqVKl4qumZyokJER+fn4KDg7m+SQAAIBE7lSaMs4uAfEgx/Xtzi5B0tNngzg/k5QiRQqlTJnyfyoOAAAAABKrOIekr776Sn379tWDBw/iox4AAAAAcKo4P5M0cuRInTp1SunSpVO2bNnk7u7uMP/AgQPPrDgAAAAASGhxDkmMKgcAAADgRRbnkNSvX7/4qAMAAAAAEoV//TJZAAAAAHgRxbknKSoqSqNHj9bSpUt1/vx5hYeHO8y/devWMysOAAAAABJanHuSBgwYoFGjRun9999XcHCwOnfurLp168rFxUX9+/ePhxIBAAAAIOHEOSQtWLBA33zzjb744gu5ubmpUaNGmj59uvr27avdu3fHR40AAAAAkGDiHJKuXr2qN954Q5Lk7e2t4OBgSVKtWrW0bt26Z1sdAAAAACSwOIekTJky6cqVK5KkHDlyaOPGjZKkvXv3ytPT89lWBwAAAAAJLM4h6d1339XmzZslSe3bt1efPn2UM2dONW3aVB999NEzLxAAAAAAElKcR7cbOnSo/fv3339fWbNm1c6dO5UzZ069/fbbz7Q4AAAAAEhocQ5J27ZtU8mSJeXm9mjV4sWLq3jx4oqMjNS2bdtUtmzZZ14kAAAAACSUON9uV6FChSe+Cyk4OFgVKlR4JkUBAAAAgLPEOSQZY2Sz2WJNv3nzpry8vJ5JUQAAAADgLE99u13dunUlSTabTc2bN3cYyS4qKkq//fabSpYs+ewrBAAAAIAE9NQhyc/PT9KjniQfHx8lTZrUPs/Dw0PFixdX69atn32FAAAAAJCAnjokzZo1S8YYSdL48ePl7e0db0UBAAAAgLPE6ZkkY4wWLFhgf5ksAAAAALxo4hSSXFxclDNnTt28eTO+6gEAAAAAp4rz6HZDhw5V165d9fvvv8dHPQAAAADgVHF+mWzTpk314MED5c+fXx4eHg4DOEh64juUAAAAAOB5EeeQNGbMmHgoAwAAAAAShziHpGbNmsVHHQAAAACQKMQ5JEmPXh67evVqHTt2TJKUJ08e1a5dW66urs+0OAAAAABIaHEOSX/99Zdq1KihS5cuKVeuXJKkwMBAZc6cWevWrVOOHDmeeZEAAAAAkFDiPLrd559/rhw5cujChQs6cOCADhw4oPPnzysgIECff/55fNQIAAAAAAkmzj1JP//8s3bv3q2UKVPap6VKlUpDhw5VqVKlnmlxAAAAAJDQ4tyT5Onpqbt378aafu/ePXl4eDyTogAAAADAWeIckmrVqqU2bdpoz549MsbIGKPdu3erbdu2ql27dnzUCAAAAAAJJs4hady4ccqRI4dKlCihJEmSKEmSJCpVqpReeeUVjR07Nj5qBAAAAIAEE+dnkpInT641a9bo5MmTOnbsmGw2m3Lnzq1XXnklPuoDAAAAgAT1r96TJEk5c+a0ByObzfbMCgIAAAAAZ4rz7XaSNGPGDOXNm9d+u13evHk1ffr0Z10bAAAAACS4OPck9e3bV6NGjVL79u1VokQJSdKuXbvUqVMnnT9/XgMHDnzmRQIAAABAQrEZY0xcVkiTJo3GjRunRo0aOUxftGiR2rdvrxs3bjzTAv9XISEh8vPzU3BwsHx9fZ1dDgAAAP7BqTRlnF0C4kGO69udXYKkp88Gcb7dLiIiQoULF441vVChQoqMjIzr5gAAAAAgUYlzSGrSpIkmT54ca/q0adPUuHHjZ1IUAAAAADjLvxrdbsaMGdq4caOKFy8uSdqzZ4/Onz+vpk2bqnPnzvblRo0a9WyqBAAAAIAEEueQ9Pvvv6tgwYKSpFOnTkmSUqdOrdSpU+v333+3L8ew4AAAAACeR3EOSVu3bo2POgAAAAAgUfhX70kCAAAAgBdVnHuSQkNDNX78eG3dulXXrl1TdHS0w/wDBw48s+IAAAAAIKHFOSS1bNlSGzdu1HvvvaeiRYvy7BEAAACAF0qcQ9J3332n77//XqVKlYqPegAAAADAqeL8TFLGjBnl4+MTH7UAAAAAgNPFOSSNHDlS3bt317lz5+KjHgAAAABwqjjfble4cGGFhoYqe/bsSpYsmdzd3R3m37p165kVBwAAAAAJLc4hqVGjRrp06ZKGDBmidOnSMXADAAAAgBdKnEPSzp07tWvXLuXPnz8+6gEAAAAAp4rzM0mvvfaaHj58GB+1AAAAAIDTxTkkDR06VF988YV++ukn3bx5UyEhIQ5fAAAAAPA8i/PtdtWqVZMkvfXWWw7TjTGy2WyKiop6NpUBAAAAgBPEOSRt3bo1PuoAAAAAgEQhziGpXLly8VEHAAAAACQKTx2Sfvvtt6daLl++fP+6GAAAAABwtqcOSW+++aZsNpuMMX+7DM8kAQAAAHjePXVIOnPmTHzWAQAAAACJwlOHpKxZs8ZnHQAAAACQKMT5PUkAAAAA8CIjJAEAAACABSEJAAAAACwISQAAAABg8a9CUmRkpH788UdNnTpVd+/elSRdvnxZ9+7de6bFAQAAAEBCe+rR7WKcO3dO1apV0/nz5xUWFqbKlSvLx8dHw4YNU1hYmKZMmRIfdQIAAABAgohzT1KHDh1UuHBh3b59W0mTJrVPf/fdd7V58+ZnWhwAAAAAJLQ49yRt375dO3fulIeHh8P0bNmy6dKlS8+sMAAAAABwhjj3JEVHRysqKirW9IsXL8rHx+eZFAUAAAAAzhLnkFSlShWNGTPG/tlms+nevXvq16+fatSo8SxrAwAAAIAEF+fb7UaOHKmqVavq9ddfV2hoqD744AOdPHlSqVOn1qJFi+KjRgAAAABIMHEOSZkyZdLhw4e1ePFi/fbbb7p3755atmypxo0bOwzkAAAAAADPoziHpNDQUCVJkkQffvhhfNQDAAAAAE4V52eS0qZNq2bNmmnTpk2Kjo6Oj5oAAAAAwGniHJLmzJmjBw8e6J133lHGjBnVsWNH7du3Lz5qAwAAAIAEF+eQ9O6772rZsmUKCgrSkCFDdPToURUvXlyvvvqqBg4cGB81AgAAAECCiXNIiuHj46MWLVpo48aN+u233+Tl5aUBAwY8y9oAAAAAIMH965AUGhqqpUuXqk6dOipYsKBu3bqlrl27PsvaAAAAACDBxXl0ux9++EELFy7U6tWr5ebmpvfee08bN25U2bJl46M+AAAAAEhQcQ5J7777rmrVqqW5c+eqRo0acnd3j4+6AAAAAMAp4hySgoKC5OPjEx+1AAAAAIDTPVVICgkJka+vryTJGKOQkJC/XTZmOQAAAAB4Hj1VSEqRIoWuXLmitGnTKnny5LLZbLGWMcbIZrMpKirqmRcJAAAAAAnlqULSli1blDJlSknS1q1b47UgAAAAAHCmpwpJ5cqVs38fEBCgzJkzx+pNMsbowoULz7Y6AAAAAEhgcX5PUkBAgK5fvx5r+q1btxQQEPBMigIAAAAAZ4lzSIp59uhx9+7dU5IkSZ5JUQAAAADgLE89BHjnzp0lSTabTX369FGyZMns86KiorRnzx69+eabz7xAAAAAAEhITx2SDh48KOlRT9KRI0fk4eFhn+fh4aH8+fOrS5cuz75CAAAAAEhATx2SYka1a9GihcaOHcv7kAAAAAC8kJ46JMWYNWtWfNQBAAAAAIlCnEOSJO3bt09Lly7V+fPnFR4e7jBv5cqVz6QwAAAAAHCGOI9ut3jxYpUsWVLHjh3TqlWrFBERoT/++ENbtmyRn59ffNQIAAAAAAkmziFpyJAhGj16tNauXSsPDw+NHTtWx48fV4MGDZQlS5b4qBEAAAAAEkycQ9KpU6dUs2ZNSY9Gtbt//75sNps6deqkadOmPfMCAQAAACAhxTkkpUiRQnfv3pUkZcyYUb///rsk6c6dO3rw4MGzrQ4AAAAAElicB24oW7asNm3apDfeeEP169dXhw4dtGXLFm3atElvvfVWfNQIAAAAAAkmzj1JEyZMUMOGDSVJvXr1UufOnRUUFKR69eppxowZ/7qQoUOHymazqWPHjvZpoaGhateunVKlSiVvb2/Vq1dPQUFB//pnAAAAAMB/E+eepJQpU9q/d3FxUY8ePf7nIvbu3aupU6cqX758DtM7deqkdevWadmyZfLz89Nnn32munXr6pdffvmffyYAAAAAPMlThaSQkJCn3qCvr2+cCrh3754aN26sb775RoMGDbJPDw4O1owZM7Rw4UJVrFhR0qMX2ebOnVu7d+9W8eLF4/RzAAAAAOBpPFVISp48uWw22z8uY4yRzWZTVFRUnApo166datasqUqVKjmEpP379ysiIkKVKlWyT3vttdeUJUsW7dq1629DUlhYmMLCwuyf4xLwAAAAAOCpQtLWrVvj5YcvXrxYBw4c0N69e2PNu3r1qjw8PJQ8eXKH6enSpdPVq1f/dpuBgYEaMGDAsy4VAAAAwEviqUJSuXLlnvkPvnDhgjp06KBNmzYpSZIkz2y7PXv2VOfOne2fQ0JClDlz5me2fQAAAAAvtjiPbidJ27dv14cffqiSJUvq0qVLkqR58+Zpx44dT72N/fv369q1aypYsKDc3Nzk5uamn3/+WePGjZObm5vSpUun8PBw3blzx2G9oKAg+fv7/+12PT095evr6/AFAAAAAE8rziFpxYoVqlq1qpImTaoDBw7Yn/8JDg7WkCFDnno7b731lo4cOaJDhw7ZvwoXLqzGjRvbv3d3d9fmzZvt65w4cULnz59XiRIl4lo2AAAAADyVOA8BPmjQIE2ZMkVNmzbV4sWL7dNLlSrlMPDCf+Pj46O8efM6TPPy8lKqVKns01u2bKnOnTsrZcqU8vX1Vfv27VWiRAlGtgMAAAAQb+Ickk6cOKGyZcvGmu7n5xfr1rj/1ejRo+Xi4qJ69eopLCxMVatW1aRJk57pzwAAAAAAqziHJH9/f/3111/Kli2bw/QdO3Yoe/bs/1MxP/30k8PnJEmSaOLEiZo4ceL/tF0AAAAAeFpxfiapdevW6tChg/bs2SObzabLly9rwYIF6tKliz755JP4qBEAAAAAEkyce5J69Oih6OhovfXWW3rw4IHKli0rT09PdenSRe3bt4+PGgEAAAAgwdiMMebfrBgeHq6//vpL9+7d0+uvvy5vb289fPhQSZMmfdY1/k9CQkLk5+en4OBghgMHAABI5E6lKePsEhAPclzf7uwSJD19NvhX70mSJA8PD73++usqWrSo3N3dNWrUKAUEBPzbzQEAAABAovDUISksLEw9e/ZU4cKFVbJkSa1evVqSNGvWLAUEBGj06NHq1KlTfNUJAAAAAAniqZ9J6tu3r6ZOnapKlSpp586dql+/vlq0aKHdu3dr1KhRql+/vlxdXeOzVgAAAACId08dkpYtW6a5c+eqdu3a+v3335UvXz5FRkbq8OHDstls8VkjAAAAACSYp77d7uLFiypUqJAkKW/evPL09FSnTp0ISAAAAABeKE8dkqKiouTh4WH/7ObmJm9v73gpCgAAAACc5alvtzPGqHnz5vL09JQkhYaGqm3btvLy8nJYbuXKlc+2QgAAAABIQE8dkpo1a+bw+cMPP3zmxQAAAACAsz11SJo1a1Z81gEAAAAAicK/fpksAAAAALyI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MKpISkwMFBFihSRj4+P0qZNqzp16ujEiRMOy4SGhqpdu3ZKlSqVvL29Va9ePQUFBTmpYgAAAAAvOqeGpJ9//lnt2rXT7t27tWnTJkVERKhKlSq6f/++fZlOnTpp7dq1WrZsmX7++WddvnxZdevWdWLVAAAAAF5kNmOMcXYRMa5fv660adPq559/VtmyZRUcHKw0adJo4cKFeu+99yRJx48fV+7cubVr1y4VL178v24zJCREfn5+Cg4Olq+vb3z/CgAAAPgfnEpTxtklIB7kuL7d2SVIevpskKieSQoODpYkpUyZUpK0f/9+RUREqFKlSvZlXnvtNWXJkkW7du1ySo0AAAAAXmxuzi4gRnR0tDp27KhSpUopb968kqSrV6/Kw8NDyZMnd1g2Xbp0unr16hO3ExYWprCwMPvnkJCQeKsZAAAAwIsn0fQktWvXTr///rsWL178P20nMDBQfn5+9q/MmTM/owoBAAAAvAwSRUj67LPP9N1332nr1q3KlCmTfbq/v7/Cw8N1584dh+WDgoLk7+//xG317NlTwcHB9q8LFy7EZ+kAAAAAXjBODUnGGH322WdatWqVtmzZooCAAIf5hQoVkru7uzZv3myfduLECZ0/f14lSpR44jY9PT3l6+vr8AUAAAAAT8upzyS1a9dOCxcu1Jo1a+Tj42N/zsjPz09JkyaVn5+fWrZsqc6dOytlypTy9fVV+/btVaJEiaca2Q4AAAAA4sqpIWny5MmSpPLlyztMnzVrlpo3by5JGj16tFxcXFSvXj2FhYWpatWqmjRpUgJXCgAAAOBlkajekxQfeE8SAADA84P3JL2YeE8SAAAAADzH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Dh5uwCAADA8+9UmjLOLgHxIMf17c4uAXAKQhIAvOQ4uX3xcGILAP8bbrcDAAAAAAtCEgAAAABYEJIAAAAAwIKQBAAAAAAWhCQAAAAAsCAkAQAAAIDFczEE+MSJEzVixAhdvXpV+fPn1/jx41W0aFFnlwU4FcM2v3gYthkAgMQh0fckLVmyRJ07d1a/fv104MAB5c+fX1WrVtW1a9ecXRoAAACAF1CiD0mjRo1S69at1aJFC73++uuaMmWKkiVLppkzZzq7NAAAAAAvoER9u114eLj279+vnj172qe5uLioUqVK2rVr1xPXCQsLU1hYmP1zcHCwJCkkJCR+i31KpwOqOrsExIPsZ35I8J95NzoywX8m4pez9lO0pRePM9oS7ejFRFvCs5JYzsVj6jDG/ONyiTok3bhxQ1FRUUqXLp3D9HTp0un48eNPXCcwMFADBgyINT1z5szxUiMgSfLzc3YFeBHQjvCs0JbwrNCW8KwksrZ09+5d+f1DTYk6JP0bPXv2VOfOne2fo6OjdevWLaVKlUo2m82Jlb1cQkJClDlzZl24cEG+vr7OLgfPMdoSngXaEZ4V2hKeFdqScxhjdPfuXWXIkOEfl0vUISl16tRydXVVUFCQw/SgoCD5+/s/cR1PT095eno6TEuePHl8lYj/wtfXl3/4eCZoS3gWaEd4VmhLeFZoSwnvn3qQYiTqgRs8PDxUqFAhbd682T4tOjpamzdvVokSJZxYGQAAAIAXVaLuSZKkzp07q1mzZipcuLCKFi2qMWPG6P79+2rRooWzSwMAAADwAkr0Ien999/X9evX1bdvX129elVvvvmmNmzYEGswByQunp6e6tevX6xbH4G4oi3hWaAd4VmhLeFZoS0lbjbz38a/AwAAAICXSKJ+JgkAAAAAEhohCQAAAAAsCEkAAAAAYEFIAgAAAAALQhIAAAAAWBCS8NQ2btyoO3fuOLsMvACmTZum27dvO7sMvACio6MdPjNgK/6N69evO7sEvCBWr17t7BLwjBCS8FSmTJmievXqacmSJQoJCXF2OXiOrVq1SsOHD1efPn0UHBzs7HLwnHNxeXQY+/HHHxURESGbzebkivC8adSokRo1aqRz5845uxQ8577//nvVrVtXw4cPd3YpeAYISXgqbdu21QcffKBRo0Zp0aJFBCX8a2+//bZat26tgwcPqmfPngQl/M+2b9+udu3a6c8//5QUu3cJ+CcdO3bUnj171L17d4IS/idvvfWWxo8fr169emno0KHOLgf/I0IS/quoqChJ0tSpU1WuXDl9/fXXBCX8K9HR0XJzc1OXLl309ttvE5TwTOTLl08PHz7U7NmzJf2ndwn4b6KiolSsWDFt27ZNa9euVdeuXQlK+Nc8PT3VunVrjR49mqD0AuBIgn9kjJGrq6siIiIkPXqWhKCEf8vFxUVRUVFydXVV165dVbt2bYIS4iSmlyjmvxEREfLz89OQIUO0adMmHTlyxJnl4Tnj6uqqqKgoFShQQDt27NC6desISvifeHh4qHXr1ho7dixB6TlHSMLfio6Ott/f7+7ubg9K06dPV7ly5TRixAiCEp6K9fYnV1dX+3+7du1KjxLiJKaX6NChQ5Ie7ZskKU+ePHr48KEOHz4siVvu8M+etE8qUKCAtm/fTlBCnDxpX+Pp6akWLVoQlJ5zNsNQQHiC6Oho+8nI1KlT9csvv+jhw4fKnz+/evfuLUlq06aNtm7dqi5duqhRo0by9fV1ZslIpKxt6bvvvtPJkyeVIUMG5c6dW/ny5VNkZKSGDx+utWvXqmDBghoyZIj8/PycXDUSm5geSOnRM0jlypVTnTp1VLNmTTVr1kxubm4aOHCgZs6cqV27dil9+vROrhiJlXWfdOHCBT18+FCvvvqqjDGy2Wzav3+/ypYtq5o1a2rEiBHKmjWrkytGYvX48e327dsKDQ1V69atJUnh4eGaOnWqOnbsqCFDhqh79+7OLBdxREjCP+revbvmz5+vpk2byt/fX506dVKbNm00ZcoUSdLHH3+sn3/+WW3atNHHH38sLy8vJ1eMxCTmpEN61JYWLVqkjBkzytXVVS4uLurbt68qVaqkyMhIjRgxQuvWrVPWrFk1bdo02hLsjh07pty5c0uSJk6cKF9fX+XNm1dDhw7VmTNndPv2bfXr10/u7u5avny5GjRooPr16zsEK0ByPKnt37+/li1bphs3bihz5swaMGCASpcuLT8/P+3fv1/lypVTrVq1NGTIEGXPnt3JlSOxsR7fevbsqYULFypt2rS6efOmMmXKpPnz5ytLliwKDw/XtGnT1LlzZ3Xr1k2DBg1ycuV4agb4G7t27TI5cuQw27ZtM8YYs2HDBuPp6WmmTZvmsFy9evVMgwYNTHR0tDPKxHNgzJgxJkuWLGbnzp3GGGOGDx9uPDw8TO7cuc3atWuNMcZERESYHj16mDZt2pioqChnlotE5NixY8Zms5kJEyaYLl26mBQpUpjjx48bY4x58OCBuXLlimnXrp2pXLmyyZw5s7HZbOadd95xbtFIlKzHqP79+5v06dObZcuWmTt37pjChQubfPnymRkzZpg7d+4YY4w5cOCAsdlsplevXs4qGc+BkSNHGn9/f7Nv3z5jjDGzZ882NpvNFCtWzJw6dcoYY0xYWJgJDAw0pUuX5lzpOUJIgl3MP9yY/65atcoULVrUGGPMypUrjbe3t5kyZYoxxpg7d+6Y77//3r5uzEkt//jRrl07c+PGDfvnO3fumIYNG5rJkycbY4xZu3at8fX1Nd26dTPVqlUzuXLlMps2bTLGGBMZGWlvQwSll9vly5eNMcaEh4eb6dOnG3d3d+Pr62vOnDljjHkUqq3++usvs3r1alO2bFmTLl06s3z58oQuGYnU1q1bHT7v3bvXFClSxPzwww/GGGM2b95sfHx8zJtvvmnSp09vZs2aZW7fvm2MMebEiROx2hpeXoMGDbJfpDHm0X6qTZs2ZsmSJcYYY1avXm38/PzM0KFDTZ48eUyJEiXsQSkiIiLWeRYSN0ISYrly5Yoxxpjdu3ebMmXKmLFjxxofHx97QDLm0UHlnXfeMSdOnLBP46QWFy5cMNWrVzfh4eEO048ePWpOnTplfv/9d5MtWzYzbtw4Y4wxkydPNi4uLiZVqlTm559/ti/PAeTl1qRJE9OgQQP756VLlxqbzWZsNpsZP368fXp0dLSJjIx0WPfChQumWrVqpmvXrglWLxKvIUOGmDp16pjo6Gj7fuXkyZNm1qxZJioqymzZssWkSZPGTJ8+3RhjTP78+U2+fPnMuHHjzN27d+3bIShh48aNpmHDhrH2OatXrzZXr141+/fvNwEBAWbChAnGGGOmTJlibDabyZEjh7l06ZJ9eY5vzw9CEhwsW7bMVKhQwdy8edP89ddfpmzZssbT09P069fPvszDhw9NzZo1zQcffMA/dvyt2bNnOxwYjDFm4sSJ5q233jL37983xjxqb3Xq1DFjxoyJdeDBy+v69esmLCzMGGNMcHCwiYqKMmfOnLGfdIwYMcIY8/cXZqZNm2ZeeeUVc+vWrQSrGYnT8ePH7QHn6NGj9unXrl0z0dHR5r333jOdOnWy73/q1Klj0qRJY5o0acLxDbHE7HPWrFlj9uzZ4zBv4sSJpkqVKvY7KebPn2/atm1rWrVqxfHtOcUQ4HAQEhKi06dPKyQkRDly5NBnn32mNGnS6OTJk5o5c6aWLVumt99+W+fPn9ecOXNks9kYaheSHIdBvXPnjrp27aoGDRooKCjIPj0qKkrHjh3TsWPHFBkZqXnz5umNN97Q559/bn9fCZA6dWp5eHho6tSpeuONN3T+/Hlly5ZNzZs316hRo9StWzeNHj3a/gB+jx49tGXLFvv6R48eVcqUKe3Dg+PlZIxRrly55ObmpnXr1qlChQpasmSJJClNmjQKCwvTjRs35OPjYx/gw8fHRxs2bNDs2bNls9lkGNsKkv0VKC4uLrp48aLat2+v8ePH219FIEl//vmnTp48KW9vbwUHB2vp0qXKkiWLvvnmG45vzylGt3uJGcvILNYRf0qXLq3kyZPru+++kyQtWrRIq1at0saNG1WgQAGlS5dO8+bNk7u7O6NHIZbAwEBlzZpVxYoVU/Xq1ZUhQwYtXrxY/v7+2rt3r/r27au9e/cqderUcnV11eHDh+Xm5ubQHvFysu6HJOny5ct666235OXlpeXLlytbtmwKDw/X5MmT1alTJzVq1Ejnz5/X9evX9fvvv8vNzU33799XzZo19fXXX6tw4cJO/G3gTNb9yZ49e3T//n3Nnz9fe/fuVf/+/VWvXj1J0rvvvqvjx4+ratWq2r9/v27fvq3Dhw/L1dU1VnsEunfvrvbt22v37t36+uuv9dprr6lDhw4qUKCAzp07pxIlSig6Olq+vr7y9PTUwYMH5ebm5uyy8S8RkhDL6tWrNWzYMA0fPlxlypSR9Ogqyq1bt+Tr66ukSZNKkiIjI/nHD4cTiXnz5qlHjx5avXq1ihQpolOnTqly5crKnDmzli9frjRp0mjfvn06fvy4bt++rU8++URubm6EbTi0o40bNypVqlQqVKiQgoKCVLVqVUmP9k3ZsmWTMUZr1qzR9OnTlSlTJo0fP97+wmt3d3f2TS85a1vq2rWrFi5cqMOHD+vChQuaMGGCdu3apf79+6tBgwYyxuj9999XWFiYkiRJovnz58vd3Z2ABEmObWnlypV67733tHXrVpUrV06LFi3SyJEjlTdvXntQunTpkubNm6fkyZOrVatWcnNzY3/0HCMkveQmTJigGTNmaNCgQSpUqJD8/f119epVVa5cWRUqVNC4ceMkKdZVfq7643E7duzQypUr9corr+jTTz+1B5+YoJQpUyatWLFCadKkcViPgATz2Pu0vvvuO7Vs2VItWrRQihQpdPXqVVWrVk3Sf4KSJIWFhcnT01OS40Ub9k+QpBs3bmjgwIGqXbu2KlWqJEk6fPiwxo0bp127dqlv375q2LChpEcv/fTw8JDEBUDEtnLlSh0+fFiZM2dWq1at7NNjglLMbeMFChRwWI/j2/ONyyQvmZhMbIxRZGSkihYtqnTp0mnAgAGqXr26Vq5cKX9/f40fP17Lly/Xtm3bJCnWCQcnIIhhjNGxY8dUpUoVjR07Vjdv3pQk++0qOXLk0KZNm3TlyhWVL1/ePj8GBxDE7E9GjhypmTNn6ptvvtEnn3yiFClSSJL8/f21YcMG2Ww21atXTydPnpQke0Ayxjic1LJ/wrx585Q2bVpt3rxZ/v7+9un58+fX559/rpIlS2rw4MGaO3euJNkD0uNtCTh8+LD69eunESNG2KeFh4dLkho1aqQvvvhCR48e1YABA/Tnn386rMvx7flGSHqJREdH208ewsPDFRoaqqJFi2rDhg0aN26cypcvr1atWql69epaunSp8ufPr507d/LgKmKxhm2bzabcuXNr8eLFSpcunX766ScdPnxY0qOHXGOC0nfffafXX39dyZMnd2LlSIyMMbp79662bNmi3r17q2TJkkqSJImk/wwIEhOULl26pCFDhjisTyjC44oWLapatWrp5MmTCg4OlvSoh0h6FJTat2+vV199VT/88IPDerQlPH7OkytXLnXo0EGZM2fWN998owcPHsjDw8MhKLVp00apUqXSK6+84oySEU+43e4lYb2vdvjw4dqyZYvOnj2r4sWLq2PHjnrzzTclSTt37tRPP/2kmTNn6vTp06pdu7ZWr17tvMKR6Fjb0p07d+Tq6qpkyZLJ1dVVK1eu1Oeff65atWqpY8eOeu2112KtI3ELAmJ7+PChChUqpObNm6tbt24O80JDQ3XmzBnlzp1bt2/flq+vL+0Hdn/3/NDZs2fVtGlTnT17Vjt37lSmTJkcbqX766+/lD17dp49gp21LUVFRenu3btKnjy5oqKitGTJEgUGBipXrlyaN2+ekiZN6nCb5pO2gecbIekl07t3b82YMUN9+vRR/vz5VaVKFZUtW1bTp09XxowZ7cvdvHlT8+bN02effcatB7Cz7vxHjBihDRs26N69e/Lx8dHMmTOVJUsWrVixQh07dlStWrXUoUMHe1ACYjzpGcf79++rcuXKyp49uxYsWODQ1o4ePapJkybpiy++UEBAgCSCNh6xtpNly5bp1KlTcnV1VbFixVS2bFldunRJDRs21MWLF7Vjxw5lzJgx1jNHnNRCin0xedeuXTp48KA++OAD1alTR0WLFtWcOXM0adIkZcmSRXPnzlXSpEl5hu1FFu9vYoLTPP6ixePHj5u8efOaTZs2GWOM2bVrl0mSJIn9TeMxL857/KVnvGkcj/vyyy9NmjRpzOzZs81PP/1kMmfObPLmzWt/id7y5ctN1qxZTcOGDc3Zs2edXC0SE+t+KeaFsTE2bNhg3NzcTO/evU14eLiJjIw0ISEhpnr16ubtt9/+25fHAl27djXp06c3jRs3NpUrVzY5cuQwo0aNMsYY+4vRc+TIYc6dO+fkSpHYffnllyZdunRm0qRJZuXKlSZ16tSmWrVq5tatWyYsLMzMmjXLFCtWzFSoUMGEhoY6u1zEIy6dvKBatmypdevW2e/Blh6NBGWz2VSpUiWtXr1alStX1ujRo9WyZUvdvXtXa9aseeLVWa6QwOr8+fPauHGj5s+fr2bNmunu3bsKCQnRp59+qlSpUkmS6tWrpwEDBig0NFSZM2d2csVILKxXaseMGaMWLVqofPnymjlzpi5evKiqVatq2rRpCgwMVIUKFVShQgVVq1ZNFy9e1IoVK+zPuAFWK1eu1OLFi7Vq1SrNnz9fjRo10qVLl5QuXTpJUo4cOTR37ly5ubmpc+fOTq4WidmRI0e0atUqLVu2TJ988okyZcqk4OBgNWzYUClSpJCHh4c+/PBDNW3aVNmzZ+eF1S86Z6c0xI/ChQubDBkymI0bN9p7hi5cuGCyZ89uunfvbvz8/MzkyZPty//666+mfPnyZu/evc4qGc+JgwcPmrRp0xpjjPn++++Nt7e3mTJlijHGmLt375qxY8ea8PBwh3XoAYBVjx49TOrUqU1gYKBp27atKViwoGnRooX9Kv+RI0dM7969TefOnc3XX39t782mVxtPMnz4cFOnTh1jzKNebB8fH4d90qFDh4wxxly+fDnWnRKA1ZEjR0zBggWNMcYsW7bMeHt728+V7t69a9auXWsiIyNNRESE/e4bjm8vLkLSC8b6j7V69eomffr0ZuPGjfYu4Y4dOxovLy/zySef2JcLDQ01tWrV4nYWxBJzELB+f//+fVOlShXTuXNn4+3tbaZNm2Zf5vfffzdVqlQxP/30U6z1AWOMWbhwoXnllVfMvn37jDHGbNq0ybi6uprXX3/dfPDBB+bMmTPGmNi3/XJyi8fFHK9GjRplOnbsaH744QeHk9ro6GizZMkSM3DgQBMSEmJfj7YEY558fDp8+LDx9/c3I0aMMMmTJzcTJ060z9u+fbupWbOmOXjw4D9uAy8O7qN6wbi4uNgfIvz+++9VrVo1NWvWTHPmzFHlypXVvHlznTlzRj/++KN69+4tT09P/fzzzwoKCtKBAwfst7PwECsebweRkZFyd3eXzWZT+vTpNX78eH388cdq3bq1pEejk3Xr1k3u7u4qU6aMJIbTRWxJkiRRo0aNVKhQIa1Zs0YtWrTQxIkT9fDhQ/Xt21eurq7q27dvrKF0GaQBj++TYr7PlSuXvvjiC40dO1azZ89W06ZNJUkPHjzQjBkzlCtXLvn4+NjXoy3B2pasI9Tly5dPtWvXVvfu3dWlSxd9+umnkh49rjBs2DC5ubkpX7589u1wjHuxMbrdC8o62kq1atV06NAhzZ8/X5UqVdJvv/2mtWvXau7cucqVK5eyZMmiMWPGyM3NjVFaEMvw4cO1e/duXblyRR9++KHef/99ubq66p133lFoaKjy58+vbNmyaePGjbp9+7b2798vd3d3wjYcRrGL+f7Bgwe6e/euXF1dVbNmTb333nvq2rWrHjx4oHz58ikiIkLNmzfXgAEDnFw9EhPr/uTbb7/VrVu35OPjo+rVqytZsmQaNWqUunXrpsmTJ6tw4cIyxqhnz566du2a9u7dKzc3t1ijKuLlZG0HY8aM0Z49eyRJZcqUUfPmzXXt2jW1b99ee/fuVY8ePXT//n39/PPPunz5sg4ePMjx7SVCSHqBPR6UDh48qAULFqhSpUqSHr17JOaFjRJD6uIR686/f//+Gj9+vJo2bap79+5p1apVqlSpkgYNGiQ/Pz9NmDBBW7duVapUqZQtWzaNGDGCsA1Jju3o/v37ioiIcHiR8KFDh1S7dm0tWLBAZcqU0cmTJ9W3b19Vq1ZNTZo04QQEdtaT2k6dOmnevHny8fGRzWZTZGSk1q5dq9dff12DBw/WmDFj5OnpqUyZMillypT6/vvv5e7uzvENkhzb0uDBgzV06FC1adNGhw8f1s2bN5UqVSp7CB83bpxWr16tHDlyKHv27Bo7dizHt5cMIekF93hQ+u233zR37lyVKVNGnp6e9uW4wobHnT9/XpMnT1blypVVsWJFSdKmTZvUs2dPvf7665o1a5ZsNpv9KwYnI7AaOHCgvv/+e127dk2VK1dWkyZNVLp0aZ08eVL169dX5cqVVbt2bQ0bNkyenp5avny5bDYbV2ohyfHYtG/fPnXs2FFjx45VtmzZdOPGDXXt2lV79+7VL7/8ouzZs+vo0aN6+PChkiZNqtdee83hFnQgxh9//KE+ffrok08+UeXKlSVJ3333nQYPHqy0adNq6dKl8vT01N27dx1u1eT49nIhJL0ErAeImjVrav369dqzZ4+KFCni5MqQWH377beqU6eOUqdOrcWLF9tDkiT98MMPql27tjZs2KAKFSo4sUokRtZw8/XXXyswMFA9evSQp6enJk2apAwZMuizzz5T3bp1NWDAAK1YsUK3bt1StmzZtHXrVrm7u3PRBrEsWbJEs2fPloeHh5YvX24fevnu3buqU6eO7t+/r23bttmfLYlB2MbjZs6cqa+//lrGGC1fvlx58uSRJEVERGj58uUKDAzUtGnTVLx4cYfzJ/ZLLx/2HC+BmO5hSVq3bp06deqkggULOrkqJGZFihRRu3btdOPGDZ0/f16S7G2oatWqevXVV7V//35nlohEKuaEdN++fXJ1ddX06dPVtWtXff7559q8ebOSJEmiMWPG6Pr16+rXr59WrVqlDRs2aNu2bXJ3d1dkZCQnInAQFhambdu26ejRo/rzzz/tASkyMlI+Pj5q3bq1bt68qaCgoFjrEpDwuGrVqillypQ6ceKEtmzZopi+And3d1WvXl2XLl3SoUOHJDm+J5L90suHvcdz6u9eqPh3061BaeTIkXJ1dVVERES81Yfnx5PaTPr06dW7d281a9ZMn376qTZv3mw/WISEhOjhw4fy9vZO6FLxnPj1119VtGhRffHFF7p7966kR7epZMyYUTNnztTvv/+uOXPmSHr0os+8efPKxcVFUVFR3BaFWPskT09PDR48WM2aNdOtW7fUsWNHRURE2NtK+vTpFR4ervv37zujXCRiTzq+ZciQQStXrlSJEiU0f/58rV271mF++vTplSxZsoQqEYkYt9s9h6y3Dxw5csR+5fXNN9+MNd/K2lXMfbWQHNvE7NmzdfnyZaVOnVpt2rSRJPsJybJly9S2bVulT59e27dv19mzZ3Xw4EFOaPFE9+/f15w5c9S9e3e1bNlSY8aMkXn0Xj65uLioZs2aypkzp8aMGePsUpHIWI9f+/fvl5+fn5IkSaJMmTLpzp07CgwM1I8//qj8+fOrf//+unXrlnr06KF79+5p27Zt9BzBznp8W7hwoU6dOqVChQopX758ypQpky5fvqx3331Xd+/e1VtvvaU33nhD69at059//qkjR45wfIN4mexzxvrisi+//NLkz5/fZM6c2RQqVMi0aNHiqdabOHGief/993lxLOz69etnkiVLZipVqmRsNpupW7euOX36tDHGmJs3b5rWrVsbm81m3nvvPbN06VL7y4kjIiKcWTYSgb/bjwQHB5sxY8YYFxcXExgYaJ8eHh5u8uTJY3r37p1QJeI51L17d5MmTRqTNWtWU7p0abNt2zZjzKP9UY8ePYyPj49JmTKlqVevnmnWrJl58OCBMebv2yNeXr169TKpUqUy+fLlMwEBAaZZs2bmt99+M8YYc/nyZVO6dGn78a1v37729XjpMAhJz6mhQ4eaVKlSmR07dphbt26Zrl27GpvNZvbs2WNfJiYYWQPSlClTjJ+fn1m2bFmC14zEw3oiERoaaurXr29++eUXY4wxR48eNSlTpjRVq1Y1f/31lzHGmGvXrpk2bdoYLy8vs2PHDvt6eLlZ29F3331nFixYYGbMmGGf9vDhQzNq1Cjj4uJiqlevbtq2bWtq165tcufObcLDw51RMhIp63Fq586dJnfu3GbHjh1m/vz55sMPPzSpU6c2mzdvNsYYc/v2bdOzZ09TpEgR06lTJ/vFmocPHzqldiQuMful6OhoExISYurWrWv2799vjDFm5syZpnz58qZu3brm8OHDxhhjgoKCTIkSJUytWrXMhg0b7Nuxtkm8nAhJz6GYk9oFCxYYY4z59ttvjZ+fn5k2bZoxxvFAYb0SMmXKFOPr62uWL1+esAUjUbGe2B47dszs37/ffPbZZ+by5cv26X/99ZdJmTKlqVatmjl16pQx5tEV3CZNmhg/Pz+zZcuWBK8biYv1BKJHjx4mS5YspmDBgiZLliymYsWK5uLFi8aYR/urcePGmWTJkpkSJUqYXbt22QMSPZEwJnbvz7Zt20y3bt3sn48fP26aNm1qUqZMaQ9KN2/eNF26dDHFihUzffv2JXTDGOPYlk6ePGnOnj1rateuba5evWqfPm/ePFO+fHlTr149e4/SpUuXTNGiRU2FChXMmjVrErxuJE6EpOfA41czHjx4YHLlymVWrVplfvjhB+Pt7W0mT55sjHl0K8uwYcPM+vXrHdaZOnUqAQkOvvjiC5MlSxbj5+dnkiVLZlauXOkw/6+//jJp0qQxhQsXNpcuXTLGGHP9+nVTp04dkyFDBvvtLXi5ff3118bf39/s3bvXGGPMjBkzjM1mM6VLlzbnzp0zxhhz7949M378eGOz2cyoUaOMMQQkxDZ06FDTqFEj89Zbb5kPPvjAYd7x48dNs2bNTJo0acz3339vjDHmzp075ssvvzS5cuUyX331lTNKRiLVvXt34+/vbzJmzGjSpk1rjh496jB//vz55q233jLly5c3J0+eNMYYc/XqVfPqq6+amjVrmnv37jmjbCQyhKREznpV5M6dO/bvP/30U1OnTh3j6+trpkyZYp9+4cIFU7NmTTNz5kz7tJkzZxoXFxezYsWKhCkaiU50dLRDW1q/fr3JkyePWb58uVm9erXJnj27qVq1qtm+fbvDesePHzfVqlVzOKG9ceOGPTTh5Xbp0iXTqlUrs3TpUmOMMatXrzZ+fn5myJAhJleuXKZMmTLmzJkzxphHPUqjRo0ynp6eZtCgQU6sGomFdZ8UGBho0qRJYz788ENToUIF4+rqag9DMU6cOGHefvttU61aNftdErdv3zb9+/e3tzO8nKxtafv27SZjxozmu+++M4GBgaZIkSKmUKFC5o8//nBYZ9q0aeazzz5zWDcoKMj+PC5ASErErP9wBw0aZJo0aWK/9enbb781yZIlM5UrV7afsF67ds3UqFHDlC5d2n4AuXfvnhk5ciTdxy8xa7g2xpi1a9ea1q1bm8GDB9unHT161OTJk8fUqFEjVlCKwZV/POmh+JUrV5qgoCCzb98+ExAQYCZMmGCMMWbChAnGZrOZ1157zX6rS2hoqBk8eLBJmTKluXnzZoLWjsTrzz//ND179jQ//fSTMcaYK1eumDZt2hhPT0+zceNGh2XPnz9vb4cxxzmeHUGMCRMmmEGDBpmvv/7aPm39+vWmRo0apnjx4rGCUoyoqCgGakAshKRE6PETkW7dupn06dOb6dOn2+/zN8aYuXPnGj8/P1O8eHFTtGhRU6pUKVOgQAH7vdkx/+B5wP7l1aZNG9O/f39jzKN2dfXqVVOkSBHj6elpmjZt6rDs0aNHTd68ec3bb79tfvzxR2eUi0TMul+aO3eu/dmQGOPGjTPVqlWzh585c+aYNm3amObNmzsE7NDQUALSS6xr167mwoUL9s8bN240NpvNpE6d2iEQ3bx507Rp08YkSZLEbNq0KdZ2GMUOZcqUMRMnTrR/vnLliqlQoYKx2WwOz7QZ85+gVKpUKfuADcB/Q0hKZEJCQhw+r1271vj7+5t9+/bZp92+fducOHHCGGPM4cOHzaRJk0z37t3N3Llz7cGIq/4w5tHJbExojrnH+o8//jA1atQwefLkMUuWLHFY/vjx4yZNmjSmS5cuCV4rng9du3Y1mTNnNt27dze3bt2yX8Vv3769yZkzpwkPDzfBwcGmdu3aZtiwYfb12Cfh3LlzplSpUrHaQt++fY3NZjPjxo1z6BW6efOm+eSTT4zNZjO//vprQpeLRCwiIsKsWLEi1kXg3bt3mzp16pgUKVKY48ePO8zbsGGDKVq0qGnTpk1ClornGCEpEfn4449Nu3btjDH/uX1g9uzZpkyZMsYYYw4dOmQGDhxocuTIYTJmzGhatmxpbty4EWs7dBnj8dtPZs2aZerXr2+uXLlijDHm999/N5UrVzZVqlSJNZjHuXPnaEN4ookTJ5rUqVObAwcOxBpN7NSpU8bf399kyJDB5MyZ0+TNm5dgBLvHe34WL17scBLbpUsX4+HhEevCzfXr183w4cNpS/hbgwcPNh07drR/3r9/v6latarJnDlzrKC0e/dueiHx1Hg1dSIRHR2td955R6NHj5YkhYWFSZLSp0+vHTt2qGHDhqpevbr+/PNP9ezZU7169dLatWt16dKlWNtydXVN0NqR+MS8ZTzGpUuXdO7cOfXt21dBQUHKkyePRo4cKWOMpk2bplWrVtmXzZIli1xdXRUVFZXQZSMRM8bo4MGDatWqlQoUKCAXl0eHj+joaElS9uzZtWfPHn366afq2LGjDh48KDc3N9oRJMmhvdy6dUuNGjVSx44dderUKUnSiBEj1K5dOzVp0kRLly61r5c6dWp17dpVbm5uioyMdErtSLyio6Pl4+OjsWPHql+/fpKkggULavDgwXrjjTdUtWpVnTx50r58sWLF5OLiYt9vAf/I2SkNT77qX7JkSXP9+nVjjDFLly41LVu2NPPmzbO/y+bmzZumQIECZufOnQleL55Po0ePNiVLljQfffSR/UH63377zVSrVs0ULFjQ/tA08CSRkZGmePHipkmTJvZpMfuuBw8emCNHjjxxHcAqps0cO3bMpEqVytSqVcv+0mpjjOncubNJliyZmT17trNKxHMmPDzczJgxw7i5uZnevXvbp+/bt8/UqlXLeHh4mPPnzzuxQjyv6ElKBB6/6h8dHa3IyEi1aNFCN2/eVP369TVx4kR9+OGHSpMmje7fv6/GjRvLy8tLxYoVc1LVeF7EXDHr2LGj6tWrp+PHj+vLL79UUFCQ3njjDQ0ePFhly5ZVmTJlnFwpEjMXFxcVL15c58+f17FjxyT9Z991/vx5de7cWb/99pvDOvRq43E2m01RUVF67bXX9Msvv2j79u0OPUojR45Uo0aNNGvWLCdXiueFu7u7mjRposmTJ2vo0KHq06ePJKlQoULq1auX2rdvrwwZMji5SjyPbMYY4+wiXmbR0dH22xBiREZGatmyZRo/frySJ0+u+fPnK2XKlLp//76mTZum1atX6/79+9q1a5fc3d2fuA3AytpGRo0apZUrV+r1119X//79HQ4etCX8k0OHDql8+fJ6++231b59exUuXFhBQUFq27atQkJC9OOPPxKM8FSioqLk6uqqEydOqFixYipbtqxGjx6tHDlySGJfhLiLiIjQnDlz9Omnn6pnz54aMGCAw/yYNgc8LUKSE1kPAnv37rV/LlKkiIwxWrZsmUaPHq2UKVNq/vz5SpEihVatWqU9e/Zo0KBB9nu03dzcnPyb4HlgbW9jxozRpEmT9NFHH6lHjx4yxsTq0QSsYtrP7t271aRJEyVNmlR37txR2rRpFR0drT179nDRBnFiDUqlSpXSq6++qmXLliljxoySCEqQTp06ZQ/OTyMiIkJz585V69atNXXqVLVu3Toeq8OLjpDkJNaT0u7du2vRokWy2WwKCgpS48aN1atXL2XPnl1LlizRuHHjlCpVKs2aNUupUqWyb4OrIogr60nHkiVL9N5779GG8NRi2s+ZM2d04sQJ/fbbb8qWLZvq1asnV1dXLtogzmKOY3/88Yc6d+6s9evXE4wgSRo8eLD69OmjX3/9VYULF37q9cLDw/XDDz+oevXq7I/wPyEkOdmECRM0YMAArVmzRqlSpdKFCxfUpEkTlSxZUlOmTFGqVKm0ePFi9e/fX++8845GjBjh7JKRiPzdldZ/ugL7+Dyu1iIu/q7XkYs2kGK3j6fppX48XBO2IUkPHjxQgwYNdPjwYa1atSpOQSlGdHS0bDYbd0rgXyEkOVmzZs2UNGlSTZkyxX4wOXTokMqWLavPP/9cgwYNUmRkpLZu3aqKFStyEgI7a7jZsGGDbDabvLy8VLp06VjzrawnLVevXlWaNGloVy+xJ7WTmDbyTye4hGs8ztomLl++rBQpUihJkiT/9QSVtoTHxQTlyMhI1a9fXwcPHtSKFStUqFChf1zP2pbOnTunrFmzJkS5eEGxV0pAj+fRiIgIXbp0SaGhofb54eHhevPNN9W/f38tXbpUN2/elJubmypXrsy7a2BnjLEfCLp06aLGjRurTZs2atSokb766itJeuK7IKwnvWPHjlX9+vV1586dBK0diYf1hOKXX37R999/r19++UX37t2TFHvkzRjW9hcUFJQwxSLRi2kT/fr1U+3atZU/f36NHDnSPnLdk1jb0jfffKNx48YlSK1IvKKjo+09iUuXLlXlypV1/vx5NWnSRPv27fvb9axtaerUqfr444919erVBKkZLyZCUgKJ6fKVpNOnT+vatWtyd3dX06ZNtXz5cm3evFkuLi5yd3eXJHl6eip16tTy8fFx2A5X/CH95+T13Llz2rx5s7Zs2aI1a9aoW7duGjhwoHr16iXJMShZA9LUqVPVv39/ffrppw7PueHlEnNC0bNnTzVu3Fj9+vVTvXr11LJlS+3YseOJ61jb0YQJE9ShQwfdunUrwWpG4mO9GDN37lxNnjxZHTp0ULly5bR48WINGjRIx48fj7Xe4/ukL774QpkzZ06wupE4WfdLnTt3ljFGXbp0kZeXl+rUqfPEoGRtS9OmTVPnzp3Vpk0b+fv7J2jteMHE/6uYYNWzZ0+TJ08ekypVKtO1a1ezYsUK0759e5MrVy6zfv16ExkZae7cuWOqVatm3nvvvVgvmgVifP3116ZRo0amXbt29nZy7949M3nyZOPm5mZ69eplXzYiIsL+/ZQpU4yvr69ZsWJFgteMxGfixInG39/f7Nq1yxhjzIABA0ySJEnM1q1bYy1r3R9NnTrVeHl5mSVLliRUqUjkdu7caT7//HOzaNEi+7RvvvnGlCxZ0jRt2tQcO3bMPj0qKsr+/ZQpU4yfn59Zvnx5gtaLxOvs2bMma9asDvuXoKAgU7lyZZM5c2azb98++/TH2xLHNzwrhKR4Zv3Hu3TpUpMxY0azatUqM2DAAFOiRAnz/vvvm9GjR5suXboYV1dXkzNnTvPaa6+Z/Pnzm/DwcGOMISghlnv37plu3boZHx8fU6VKlVjzpkyZYjw9Pc1nn33mMG/atGnG19eXkxHYtWrVyv6W+mXLlhk/Pz8zadIkY4wxoaGh5vbt28YYx/0QJyJ43LZt20z27NlNqlSpzMKFCx3mTZ8+3ZQqVco0b97c/Pbbbw7zpk6dyj4JsZw4ccKkSJHC7N692xjzn3Op06dPm0yZMpmCBQuanTt3OqwzefJkkzx5ctoSnhlCUgL5+eefzeeff25mzJhhn7ZmzRpTqVIlU79+fbNx40Zz6NAhM3XqVLNgwQITGRlpjHHsAcDLK+YE1Xqieu7cOTNw4EBjs9nM2LFjHZa/f/++GTlypClTpox9nenTpxubzWZWrlyZcIUj0YqMjDRRUVGmWrVqZvny5ebXX3813t7eZvLkycaYR/ueMWPGmDVr1jisx1V//J3hw4ebDBkymAYNGpgLFy44zJs5c6bJmTOn+eqrr+zTJk6caJImTUrYfsn93YXgfPnymebNmztMu3fvnilfvrzx8PAwtWvXtk9funSp8fLyMsuWLYvXWvFyISQlgCtXrpgcOXIYX19fM3r0aId53377ralYsaKpU6eO2bNnj8O8mKCEl5u1N/Lu3bsmNDTU/vnixYumb9++xtvb24wfP95hvYcPHzocfA4dOmRWr14d/wUjUbK2I6v+/fsbX19f4+HhYRYsWGCffufOHVOxYkUTGBhonzZ9+nTj7e1NQHrJ/V1bMsaYIUOGmPz585tu3bqZixcvOsxbu3at/bh27do107JlS7N06dJ4rRWJm7UtnTt3zpw5c8bebqZPn24KFChg7+k25lHvdoMGDcyhQ4cc1p09e7bZtGlTwhWOlwJDgCeQ3377TfXr11fWrFk1cuRIvfHGG/Z533//vbp3765atWopMDDQiVUisbGOPjZ69GitX79eUVFRypEjh6ZNmyZJunTpkqZNm6YxY8YoMDBQn376qcM2zKOLIQyx+xKztqOdO3cqLCxMr732mtKnT6+rV6+qbdu2OnTokH766SdlypRJ165dU8uWLXXr1i398ssv9pGm5s2bJ19fX73zzjvO/HXgRNa2tHbtWv31119Knz693njjDeXJk0eSNHDgQK1evVqVK1dWhw4dlCFDBodtmP9/yD44OFh+fn4J/jsgcTCWwRb69u2rzZs366+//lLhwoVVqVIlderUSf369dOKFSuUPHlylS1bVlu2bNHDhw914MABXmCNeEdISkCHDx9WixYtVLhwYXXo0MF+QJEenbgUK1aM0evwRD179tTs2bPVuXNnJU+eXL1791bhwoW1atUqeXh46NKlS5o+fboGDBigZcuWqV69es4uGYlQly5dtGTJEt24cUNFihRR06ZN1apVK23btk0DBw7UL7/8ohw5csjDw0MeHh7avn273N3dORGBJMeT2u7du2vevHl69dVXdf36dQUEBKhVq1aqU6eOJOmrr77St99+q0KFCmnQoEFKnTq1EytHYjZw4ECNHTtWixcvVvr06TV48GAtWbJE586dk4+Pj/bs2aMpU6YoKipKfn5+mjlzptzd3Xm/FuKf0/qwXlIHDhwwBQsWNK1btzZ//PFHrPncYofHffvtt+b111+3P6T67bffGm9vb+Pt7W2KFy9uv/3u3LlzZvr06TzHBmPMo/v8rbejbNmyxRQoUMDs2LHD7N+/33zwwQemePHiZty4ccYYY8LCwsyiRYvMN998Y7799luei8TfGjNmjMmcObN9RMSRI0caT09PU7JkSYfRyLp06WKaN2/O4EP4W9evXzeVKlUya9euNcYYs379euPj42O++eabWMtaz4/YLyEh0JPkBAcPHtTHH3+srFmzavjw4QoICHB2SUjEVq1apWPHjunLL7/U999/r6ZNm2rgwIHKmzevqlSposqVK2vZsmVKkiSJfR2u/L/crl27prRp09o/r1mzRuvWrVPatGk1aNAgSdLNmzfVs2dP/fbbb3r//ffVsWPHWC+PjYqKoncbDu7evavOnTvrzTffVLt27bRmzRo1a9ZMbdq00e7du3Xv3j316dNH7777rqT/9D4ZSy8UEOPWrVsqUqSIVq5cqYsXL6phw4YaMWKE2rZtq7CwME2fPl1FihRR0aJF7evQlpBgnBrRXmJ79uwxLVq0+McHYPHy+bsrrmfPnjV37941JUuWNAMHDjTGPBoQJHfu3MZms5mPPvooIctEIta2bVvz5ZdfGmMeXXm9deuWKV26tEmaNKmpV6+ew7I3btwwbdq0MaVLlzb9+vVzQrV4Hh09etRcvHjR/P777yYgIMA+INGcOXOMl5eXee2118yGDRvsy9OTBGOePODHrVu3TNWqVU3r1q1NihQp7KNrGvNoGPDatWubb7/9NiHLBOy4mdNJihYtqhkzZsjFxcXhbeV4eUVFRdmvjl29elU3b95UWFiYJClr1qy6cOGCLl++rBo1akiSbDabChUqpF9//dU+iANQsWJF9e/fX5J07949pUiRQvPmzVONGjX0+++/a86cOfZlU6VKpSFDhtgHcDDcWID/Z4xRVFTUE+flzp1bGTNm1M8//6xMmTKpVatWkiQPDw+VLVtWzZs3V+XKle3Lc9Uf1ueHLl26pNu3b0uSUqRIoRo1amj69OmqWbOm2rRpI0kKCQlRp06ddO/ePfsxD0ho3G7nZIZu45fekiVLVKxYMWXLlk2S1KtXL23cuFHnz59XlSpVVKNGDTVq1Ej37t3Ta6+9piJFiqhDhw4aNGiQjDHatGmTXFxcuDXqJff4vmTOnDlasWKFxo4dq4CAAJ05c0aff/657t+/r5YtW6px48b2ZUNCQuTt7S0XFxf2SYi1L5k6darOnj2rO3fuqE2bNgoICFDy5Mk1ceJETZgwQVOnTlXJkiVVr149FS1aVF9++aVsNhv7JMTSr18/LVq0SN7e3nr99dc1f/58SVLv3r01bNgw1a5dW8YY3bx5U7dv39b+/fsZpAFOQ4tzMk5GXm5r1qxR48aNNXv2bN28eVOzZs3SN998ow4dOqhbt26SpK5du2rixIny9vbWlClTdPjwYbVt21YRERHasGGDvTeSk5GXW8z1rpie6evXr+v69evq37+/zp49q4CAAI0ZM0ZeXl6aMWOGFi5caF/X19fX3o7YJ73c2rVrpzx58igyMlLSo/1P9+7ddfToUe3YsUO1atXS+PHjdfPmTZUpU0Zp0qRRkyZNlCtXLp06dUrdu3e3P4PEPgnWO2UWL16syZMnq3fv3nrnnXd06NAhFS5cWJI0aNAgzZo1S1mzZlXKlCn1zjvv6MCBA/bRNQlIcAZ6kgAnGzlypMaOHat27drp/PnzKly4sFq0aCFJOnv2rGbMmKEFCxZo9uzZKlu2rO7du6fLly/rlVdekYuLC4M0wMHBgwdVoEABSdLkyZO1cOFCZc2aVYMGDVK2bNl0+vRpderUSadPn9bIkSNVpUoVJ1eMxGTXrl1q1qyZ/P39tWLFCn388cfq2bOnihQpIunR+2xWr16tFi1aqFOnTtq1a5fOnTunW7duqU2bNnJzc2OfBEmOvdsrV65UcHCw3N3d9eGHHyoqKkq7d+9WixYt5OPjo/3790uSIiIi5O7ubt8GvZFwKmc8CAXg0ZDLMSZOnGjSpUtnvL29zcSJEx2W++uvv0yJEiXM8OHDY22DgT9gbQPbt283adOmNfPmzbNPmzBhgildurRp3LixOXPmjDHm0QPRXbt25ZUDeKJ9+/aZXLlymVdeecUUKVLEnD592mH+F198YdKnT2/u3r0ba13aFCpUqGAOHDhg/3z8+HGTJk0aY7PZzJw5c+zTo6KizC+//GJy5cplihYt6oxSgX9E/yXgJB4eHpKkr7/+Wh988IECAwMVGRmpjRs36vTp0/blcuTIIX9/f+3bty/WNrgF4eVmvU9//vz5Wrhwoe7fv68vv/xSc+fOlfTo9qmGDRvq/Pnz6tu3r/766y+9+uqrGj58uFxdXf/24Xy8XKy3RRljNHv2bKVPn16HDx/W/fv3JUnh4eGSpD59+uj+/fvavHlzrO1w1f/lFhwcrJIlS+r111+3T8uYMaMmTpyonDlz2vdL0qPjV/HixTVr1iydOHHCPgAIkFhwhgUkMGO5w3XmzJnq06ePjh8/rhYtWmj48OH20epOnTol6dF7SS5evKjMmTM7q2QkUjEBqUePHuratavy5cunPn36KFu2bBo0aJCmT58u6VFQatSokfbu3asFCxZI+k875KQWxhh7W+revbt69OihtGnTauTIkcqePbtatmypkJAQ+4WdmzdvKnny5PLx8XFm2UiE/Pz8NGjQIHl6emro0KHavHmzvL29VbNmTQUGBurPP/9UnTp17Mu7uLioWLFi2rFjh6ZOneq8woEn4JkkwEm2bNmib7/9VsWLF1fDhg3t00eNGqXAwEBlyJBBBQsWVHBwsE6fPq29e/c63KsNSNKpU6dUq1YtBQYG2k8+Dh8+rIkTJ2rz5s0aMGCAPvzwQ0mPngt45513CEZ4ouPHj+vjjz/WoEGDVKZMGUnS/v371bBhQ/n4+KhDhw5KmTKlpkyZosuXL2vfvn20JTzRw4cP1bhxY3333XfavHmzypQpowcPHmj9+vXq2rWr3nzzTa1cuTLWejyDhMSEniTACbZu3aqOHTtqwYIF8vX1lfSfW1k6d+6sgQMH6uTJk/rjjz9Uu3Zt+zCoMSNOATE8PT0VFBSku3fv2qflz59fn376qaKjo9WtWzf7u5Hq1q3LLXaws14jDQwM1Keffio/Pz/lz5/fPr1QoUJatGiRjDFq0aKFNm7cqHz58unXX3+lLcHu8evtSZMm1ZQpU/TBBx+oatWq2rZtm5IlS6bq1avr66+/1pEjR1S2bNlY2yEgITEhJAEJ4PEDSIECBVSrVi3ZbDbNnj1bERER8vDwsAelTz75RL1791bWrFnVrFkz+8kII0a93J704mlPT08VLlxYhw8f1s2bN+3T33zzTRUpUkQ5c+bUxIkT9eOPP9rncSIC6T+voIiMjFSJEiX0008/adu2bTpz5ozDcoULF9Y333yj9OnTKyoqSoGBgfaLNrQlWF8dcP36dV24cEGSlDZtWk2cOFF169ZVtWrV7EGpWrVq6t+/v9KlS/fEfRqQWBCSgAQQcwCZNGmSNmzYoOTJk6tnz55q27atTp48qd69e8cKSl9++aWWLl3KO0cgyXGQhgsXLujy5cuSpDRp0tjfWD9//nxdv35d0qNn2YwxatiwoTw8PLR161an1Y7Ea8qUKWrevLkKFiyoX3/9Vffu3dPIkSN15coVh+UKFSqkzZs3a/z48fZpXLR5uc2cOVOhoaH2/VKvXr1UsWJFvfHGG6pTp44WLFggLy8vffPNN6pbt65q1Kih7du3K1myZKpXr56WLVtmfz8bkBixhwMSSFBQkNavX69Dhw5p7ty5qlChgrp06aLIyEht2bJFffr00aBBg+Th4WF/z0hMQOIFn4g5Eendu7cWLFggNzc35c6dW2vWrFHHjh0VEhKiIUOGaPPmzUqfPr2OHDmisLAwLVu2TDt37tSePXtoS3iinTt3qmfPnho+fLh++uknlS9fXkmTJtWAAQPk7+8v6dGFntdee00Sz41A2rt3r1q1aqUjR45o9OjRmjRpkmbMmKEhQ4bIx8dH06dP18SJE3X58mV17dpVkyZNkru7u8qVK6eDBw863NLJKK1IrBi4AYgn1iv/MQ4cOKAxY8Zox44dmj59uipWrKjg4GD7yUm+fPk0YcIETkBgZ21HixcvVufOnfX1118rODhYo0ePlre3t3788UelTJlSS5Ys0Z49e/THH38oR44cGj16tDw9PVWvXj1lyZJFI0eO5ITkJfakfZIkzZ07V4MGDVLFihU1atQo7d+/XxUrVlSrVq3Up08fZciQwQnVIrH79ttv1bBhQ7Vv316pUqVSunTp1KxZM0mPRkAcMGCA9uzZo5EjR6p06dK6evWqpk+frh49etALiecCIQmIZ9evX1eaNGnsnw8cOKCRI0dq165dmjFjhipUqKCQkBB9+eWXCg8P19SpU7naj1hWrlypBw8eKCIiQi1atJAknTx5UnXr1pWbm5s2b96slClTOqxz/fp1jR07VpMnT9aOHTuUO3duZ5SORGbHjh3Kli2bMmXKZJ82e/ZsDRkyROXLl9eECRP066+/qmzZsho6dKi6devmxGqRmK1evVqNGjVSWFiYva3E9Fjfu3dPBQoU0Lvvvqvhw4c7rBdztwSQmHFJEYhHS5cuValSpXTkyBH7tIIFC6pz587KnTu3WrVqpV27dsnX11fDhg2zBySuXcDq4sWLatq0qZo2barg4GD79Jw5c2rVqlWKiopStWrVFBQUZJ9369Ytde/eXYsWLdLmzZsJSJD06Hm2KlWqaPr06Q7PHTVv3lzdunXTzJkz1bFjR+XPn1+HDh1S586dnVgtEpvHj0116tTR6tWr5e3trZ07d+r27dv2ed7e3ipbtqwuXLgQ67kjAhKeB4QkIB4lS5ZM2bNnV9u2bR2CUqFChfTOO+/ozJkzeuutt7Rv3z55eXnxDBIkxR7FLlOmTPr+++9VsGBBLV++3D7ssjFGr7zyilatWqVz587pyy+/tK+TMmVK9e/fXz/99JPefPPNhCwfiVjmzJm1YcMGzZkzR9988419ABDpUVAKCAjQvHnzNG3aNOXLl09ubm68egCSHEexe/DggX161apVNW/ePG3YsEG9evXSlStXZIxRaGioDh48qNSpU3ObL55L3G4HxLNNmzZpzJgxunHjhr755hvly5fPPn3mzJkqVqyY2rdvz3NIkOT43Mjs2bN17NgxhYeHq2TJkkqXLp3atGmjgIAArV+/XpLsofrSpUvy9/e3tyPCNv7Jjh071KhRI7Vu3VqtWrVShgwZdOXKFQUGBqpw4cJq3Lgx+yQ80bBhw/Trr79KejSiXe7cuZU0aVKtWrVKjRo1Uq5cuZQrVy6Fh4frzJkz2rdvHy9Cx3OJkATEE+tJ6saNGzV+/HhdvHhRo0ePVo4cOdShQwflzJlTw4YNk8SIUXDUrVs3zZ07Vx988IEuXLig3377TdWqVdN7772n999/XwUKFNC6detirUc7wtPasWOHmjVrptKlS6tw4cL6/vvvFR0drR9++EESbQmxjR07VgMHDlSbNm20du1ahYaGqk+fPqpbt658fHz03XffqXnz5vLy8tLcuXNVunRpubq68gwSnkuEJCAeWYPSTz/9pMmTJ2vZsmXKmTOnPD09deDAAbm5uXHVHw42bNigTz/9VIsXL1bRokW1bNkyNWnSRLNmzVKjRo3sJ7cpU6bU3r17nV0unmMHDhxQr169dOHCBWXLlk2rVq2Su7s7+yRIij0i4oABA5QvXz69++67kqTGjRvrwIED6tatm+rXry9vb28tW7ZMEyZM0E8//SSbzUbYxnOLkATEM+vJRnh4uHbt2qXw8HBVrFhRrq6uHEAQy8yZMzVnzhz9/PPPWr58uT766CMNHz5cbdu2VWhoqPbs2aPIyEhNmDBBK1as4H5//E/CwsL04MEDJU+eXDabjav+kOR47Fq/fr3u3r2r77//Xs2bN1f58uXty3344Yfav3+/unfvrrp168rX19c+7++GnQeeB+wFgXhmvRrr4eGhcuXK2T8TkPAkbm5uypw5s9avX68WLVpoxIgRatu2raRHJyt79+5Vx44dtWrVKkmciOB/4+npKU9PT0mP2hIBCdaA9MUXX2jGjBny8fHRpUuX5OHhoQIFCsjPz0+SNH/+fDVv3lydOnVSmjRpVLNmTft22C/heUbrBf6Fx0cf+2/T/24+AQlPEnOLXc2aNTV+/Hh7QHr48KGmTp2qoKAgh3dvcSKCZ4W2BOk/F/cOHjyo48ePa/369Tpw4IA+++wz7du3TxMnTlRISIh9+dmzZ6tz586qVq2as0oGnjlutwPiyHrV/pdfflFERIRsNpu9h+jvrupbr8zt3r1bGTJkUJYsWRKucDxXli9frqZNm6p9+/aqXr26jDEKDAxUUFCQ9u/fz7NsAOLV4sWLNX36dKVKlUoLFy60X9Tr2LGjduzYobp16+qzzz5zuL1O4g4JvDgISUAcWE9Ke/XqpWXLltnv33/rrbc0efLkWMs9/nnixIkaMWKEvvvuO+XNmzfhfwk8F6KiorR06VJ17dpVkuTv768MGTJoxYoVcnd350QEQLyJjo5W7969tWTJErm7u+uPP/5w2N906tRJO3fuVIUKFdSnTx95eXk5sVogfhCSgH8hMDBQY8aM0apVq/Tmm29q2LBh+uqrr9SkSRPNmTNH0n+CkTUgTZ06VT169NDUqVPVoEEDZ/4KeE5cv35dd+7ckaenpzJnzsyD9QCeuSfdAREREaFx48Zp8uTJqlSpkoYNG2Z/DkmSWrRoIRcXF02fPp0ebbyQCEnAU7AeQM6cOaPPPvtM7dq1U40aNbRu3To1btxYTZo00dy5c1W3bl3NmjVLkuNtB1OnTlW3bt00c+ZM1fu/9u49pur6j+P48xwEzziaZKGIgoCakhcu4bVIsDIspLxvMi8MNTTmzJHYDXVeKBU0JPOCgpRrAhUqqZksV7Iuik0zlLxOTdl0GQbiAQ7n90dxOmQ/f/1+9Qv0vB4bm+fL9/vlw5nje16fy/szZkyz/S5yZ1ORBhH5Ozn+Tfnuu+/sI9WBgYHU19ezcuVKCgsLCQsLIzU1lbZt295yrab+yt1IT1qR/8Bms9kfIJ999hn+/v6MGTOGwYMHU1JSQkJCAq+//jpr1qxh8uTJbNmyhZiYGOC3wgzr1q1TQJK/hQKSiPxdHJ9vL7/8MqNGjSIyMpKIiAheffVVAJKSkoiJibHvqVVZWWm/3mg00tDQoIAkdyXN1xC5DcfesQULFvDOO+9w4MABpk6ditFoZNeuXTz66KNMnjwZgM6dOzNq1Cjq6+vtPWzFxcUsXLiQTZs2KSCJiEiL0fh8W7lyJRs2bCA/Px+DwcDZs2dJSEigoqKCrKws+9rIzZs34+fnx9y5c+33UMeN3K0UkkRuo/EBUlpayrFjx8jNzcXb2xv4JUAdO3aMqqoq3N3dqamp4auvvuKpp55i+vTp9nuEhISwc+dO+vfv3yy/g4iIiCPHDsCGhgb7rIjIyEgAIiIi8PPz47HHHiM4OJjExESSkpLo0qULsbGxzdl0kX+M1iSJ/AHHB8iWLVvIzc3l5s2bFBUVce+999pHiT766CPGjRtHUFAQNTU1NDQ0cPjwYXt5ZsepDCIiIs3NcQ3S1atXuf/+++nduzdPP/00y5cvx2azUV9fj6urKy+88AJHjx6lsLCwyVokVdcUZ6BPbyJ/oDEg3bx5kw4dOnD58mW+/fZbSktLgd+mF0RERPDBBx/Qr18/oqOj7QHJarViMBgUkEREpMVwDEjp6emkpKTwww8/EBsbS0FBAYcOHcJgMNirZ7Zp0waj0dgkIIE2QhfnoOl2Ig62b99OYGAgDzzwAMnJyVRXV5OZmYmLiwvJyclkZmbSpk0bBg0aBIDZbCYqKqrJLuMqzywiIi1RY0BKTk4mOzubN998E6vVSlRUFF9++SWvvfYaixcvJiwsjOrqar7++mu6dOnSzK0WaR76JCfyq+rqat566y2++OILxo4dS15eHiUlJQAMHz4ci8XC4sWLycjIwGAwMHDgQODWkswKSCIi0lIVFxeTn5/Phx9+yMMPPwyAr68v06ZNY9OmTURERBAYGIjFYsFms1FUVATcukm6yN1On+ZEfmU2myksLCQgIID33nuPbdu2ERwcTG1tLW5ubowcORKbzcayZctYs2YNtbW1hIeHa0qdiIjcMc6fP4+7uzu9e/cGfuvoi4mJoU+fPnz//fccPHgQT09Ppk2bRqtWrTRDQpyS/seL03McCbpx4wbdu3fHarUyY8YMevTowYMPPkhdXR2urq72/Y9mz55Nt27dCA8Pb86mi4iI/CmNI0E1NTVYrVb7cYPBYC/EUFpaSmhoaJMp5FarVQFJnJK6wMXpNQak9evXc+rUKYqLiykqKuKhhx4iIiKC48eP4+rqaj9/5MiRFBYWkpKS0lxNFhER+a80TpWLjIzk5MmTrF692n7cxcWFqqoq3n33Xfbs2dPkOhVpEGelEuDi9Gw2G5WVlfj6+pKVlcX48eMBuHjxIs899xyHDx9mz549BAYGMmnSJAICAkhNTQVUBlVERO48GzZsIDExkZkzZxIdHY2bmxvLli2joqKC0tJSjRyJoJAkTqpxip3jQtRhw4YxevRoEhMT7eddvHiRxMREdu7cSXBwMNevX6esrKzJyJKIiMidxGazsWPHDmbPno3VasXDw4POnTtTVFSEq6urOgBFUEgSJ1deXk7Pnj0BiIuL4+effyY/P79JBZ+GhgZyc3OxWCzEx8drEauIiNwVrl69SmVlJQ0NDXTr1g2j0ajnm8ivFJLEaa1fv55XXnmF9u3bc99992E2m2loaOCll14iODgYd3d3zGbzLdeph01ERO5Gv9/SQsSZKSSJ0/j9H/8zZ85gsVg4fPgw5eXlHDx4kI8//piBAwdSVlZG586d8fLyIi4ujkmTJjVjy0VERETkn6SQJE7BMSDl5ORQVlaGxWJhxIgR9lKnBw4cICYmhk8++YQrV65QUVHBkSNHWLFihaYeiIiIiDgRffITp9AYkObNm0dubi4TJ07k8uXLPP/880RHR7N69Wp69OhBhw4dAJrsEQGaYiciIiLiTDTxVJzGnj17KCgoYMeOHaSnpzNu3DguXbrEgAEDMBgMdOzYEZPJxN69e+3XNA60KiCJiIiIOA+NJInTuHTpEj4+PgwYMICCggLi4+NZtWoVsbGxXL9+naNHj+Lh4YHFYrFf41jlTkREREScg0KSOI1WrVrh4+PD7t27iYuLY8WKFSQkJABQXFzMqVOnSEpKumWqnYiIiIg4FxVuEKdx4sQJgoKCqKurY/PmzUydOhWAmpoann32Wby9vcnOzga0BklERETEmWlNkjiNXr16sXXrVkwmE8ePH2f//v18+umnPPPMM1RUVLBx40b7uQpIIiIiIs5LI0niVKxWK3l5ebz44osAeHl54e3tzfvvv4+rq6tGkEREREREIUmc05UrV/jpp59o3bo1Pj4+GAwG6uvrtR+SiIiIiCgkiUDTzWZFRERExLkpJImIiIiIiDhQ17mIiIiIiIgDhSQREREREREHCkkiIiIiIiIOFJJEREREREQcKCSJiIiIiIg4UEgSERERERFxoJAkIiIiIiLiQCFJRESaxdSpUzEYDLd8nTp16i/fOycnBw8Pj7/eSBERcUqtmrsBIiLivKKiosjOzm5yzNPTs5la88fq6upwdXVt7maIiMg/SCNJIiLSbFq3bo2Xl1eTLxcXF7Zv305oaCgmk4mAgAAWLVpEfX29/br09HT69u2L2WzGx8eHWbNmUVVVBcD+/fuJi4ujsrLSPjq1cOFCAAwGA4WFhU3a4OHhQU5ODgDnzp3DYDCwbds2hg4dislkYuvWrQBkZWURGBiIyWSiV69erF271n6P2tpaEhMT6dSpEyaTia5du5Kamvr/e+NEROT/SiNJIiLSonz++edMnjyZjIwMwsPDOX36NDNmzABgwYIFABiNRjIyMvD39+fMmTPMmjWLefPmsXbtWoYMGcLq1atJSUmhvLwcgDZt2vxXbZg/fz5paWmEhITYg1JKSgqZmZmEhITwzTffMH36dMxmM1OmTCEjI4MdO3aQl5eHr68vFy5c4MKFC3/vGyMiIv8YhSQREWk2RUVFTQLMiBEjuHbtGvPnz2fKlCkABAQEsHjxYubNm2cPSXPmzLFf4+fnx5IlS0hISGDt2rW4ubnRrl07DAYDXl5e/1O75syZw+jRo+2vFyxYQFpamv2Yv78/ZWVlrF+/nilTpnD+/Hl69OjBI488gsFgoGvXrv/TzxURkZZBIUlERJpNZGQkb7/9tv212WymX79+lJSUsHTpUvtxq9XKzZs3uXHjBu7u7uzbt4/U1FROnDjB9evXqa+vb/L9vyosLMz+7+rqak6fPk18fDzTp0+3H6+vr6ddu3bAL0UonnjiCXr27ElUVBTR0dEMHz78L7dDRESah0KSiIg0G7PZTPfu3Zscq6qqYtGiRU1GchqZTCbOnTtHdHQ0M2fOZOnSpbRv354DBw4QHx9PbW3tbUOSwWDAZrM1OVZXV/eH7XJsD8DGjRsZOHBgk/NcXFwACA0N5ezZs+zevZt9+/Yxfvx4Hn/8cQoKCv7DOyAiIi2RQpKIiLQooaGhlJeX3xKeGpWWltLQ0EBaWhpG4y/1h/Ly8pqc4+bmhtVqveVaT09PLl++bH998uRJbty4cdv2dOzYEW9vb86cOUNsbOy/Pe+ee+5hwoQJTJgwgbFjxxIVFcWPP/5I+/btb3t/ERFpeRSSRESkRUlJSSE6OhpfX1/Gjh2L0WjkyJEjHDt2jCVLltC9e3fq6upYs2YNI0eOpKSkhHXr1jW5h5+fH1VVVRQXFxMUFIS7uzvu7u4MGzaMzMxMBg8ejNVqJTk5+U+V9160aBGzZ8+mXbt2REVFYbFYOHToENeuXWPu3Lmkp6fTqVMnQkJCMBqN5Ofn4+Xlpb2aRETuUCoBLiIiLcqTTz5JUVERe/fupX///gwaNIhVq1bZiyEEBQWRnp7OG2+8QZ8+fdi6dest5baHDBlCQkICEyZMwNPTk+XLlwOQlpaGj48P4eHhTJw4kaSkpD+1hmnatGlkZWWRnZ1N3759GTp0KDk5Ofj7+wPQtm1bli9fTlhYGP379+fcuXPs2rXLPtIlIiJ3FoPt95OzRUREREREnJi6uERERERERBwoJImIiIiIiDhQSBIREREREXGgkCQiIiIiIuJAIUlERERERMSBQpKIiIiIiIgDhSQREREREREHCkkiIiIiIiIOFJJEREREREQcKCSJiIiIiIg4UEgSERERERFxoJAkIiIiIiLi4F/at4ap+hB+Xw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47" name="Google Shape;247;p41"/>
          <p:cNvPicPr preferRelativeResize="0"/>
          <p:nvPr/>
        </p:nvPicPr>
        <p:blipFill rotWithShape="1">
          <a:blip r:embed="rId3">
            <a:alphaModFix/>
          </a:blip>
          <a:srcRect/>
          <a:stretch/>
        </p:blipFill>
        <p:spPr>
          <a:xfrm>
            <a:off x="155575" y="2771390"/>
            <a:ext cx="3948749" cy="2135890"/>
          </a:xfrm>
          <a:prstGeom prst="rect">
            <a:avLst/>
          </a:prstGeom>
          <a:noFill/>
          <a:ln>
            <a:noFill/>
          </a:ln>
        </p:spPr>
      </p:pic>
      <p:pic>
        <p:nvPicPr>
          <p:cNvPr id="248" name="Google Shape;248;p41"/>
          <p:cNvPicPr preferRelativeResize="0"/>
          <p:nvPr/>
        </p:nvPicPr>
        <p:blipFill rotWithShape="1">
          <a:blip r:embed="rId4">
            <a:alphaModFix/>
          </a:blip>
          <a:srcRect/>
          <a:stretch/>
        </p:blipFill>
        <p:spPr>
          <a:xfrm>
            <a:off x="418149" y="1128713"/>
            <a:ext cx="3686175" cy="1514475"/>
          </a:xfrm>
          <a:prstGeom prst="rect">
            <a:avLst/>
          </a:prstGeom>
          <a:noFill/>
          <a:ln>
            <a:noFill/>
          </a:ln>
        </p:spPr>
      </p:pic>
      <p:pic>
        <p:nvPicPr>
          <p:cNvPr id="249" name="Google Shape;249;p41"/>
          <p:cNvPicPr preferRelativeResize="0"/>
          <p:nvPr/>
        </p:nvPicPr>
        <p:blipFill rotWithShape="1">
          <a:blip r:embed="rId5">
            <a:alphaModFix/>
          </a:blip>
          <a:srcRect/>
          <a:stretch/>
        </p:blipFill>
        <p:spPr>
          <a:xfrm>
            <a:off x="4160521" y="1128713"/>
            <a:ext cx="4663440" cy="35239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Gradient Boosting Regressor</a:t>
            </a:r>
            <a:br>
              <a:rPr lang="en-US"/>
            </a:br>
            <a:br>
              <a:rPr lang="en-US"/>
            </a:br>
            <a:endParaRPr b="1">
              <a:latin typeface="Times New Roman"/>
              <a:ea typeface="Times New Roman"/>
              <a:cs typeface="Times New Roman"/>
              <a:sym typeface="Times New Roman"/>
            </a:endParaRPr>
          </a:p>
        </p:txBody>
      </p:sp>
      <p:sp>
        <p:nvSpPr>
          <p:cNvPr id="255" name="Google Shape;255;p42" descr="data:image/png;base64,iVBORw0KGgoAAAANSUhEUgAAA0kAAALVCAYAAAAVqqrMAAAAOXRFWHRTb2Z0d2FyZQBNYXRwbG90bGliIHZlcnNpb24zLjcuMSwgaHR0cHM6Ly9tYXRwbG90bGliLm9yZy/bCgiHAAAACXBIWXMAAA9hAAAPYQGoP6dpAACF5ElEQVR4nOzdd3QV1d7G8eekAml0QicgIoIgvVfpICIIgkiTIopIkSodgVCkd6T3XkQEQUABKdJFKSK9hp7Q0vf7B2/OnUPQS7wkJ8D3s1aWOdPyS9zMzDN7Zo/NGGMEAAAAAJAkuTi7AAAAAABITAhJAAAAAGBBSAIAAAAAC0ISAAAAAFgQkgAAAADAgpAEAAAAABaEJAAAAACwICQBAAAAgAUhCQAAAAAsCEkAAAAAYEFIAoDnxOzZs2Wz2Z741aNHj3j5mTt37lT//v11586deNn+/yLm77Fv3z5nl/KvTZo0SbNnz3Z2GQCAx7g5uwAAQNwMHDhQAQEBDtPy5s0bLz9r586dGjBggJo3b67kyZPHy894mU2aNEmpU6dW8+bNnV0KAMCCkAQAz5nq1aurcOHCzi7jf3L//n15eXk5uwynefDggZIlS+bsMgAAf4Pb7QDgBbN+/XqVKVNGXl5e8vHxUc2aNfXHH384LPPbb7+pefPmyp49u5IkSSJ/f3999NFHunnzpn2Z/v37q2vXrpKkgIAA+619Z8+e1dmzZ2Wz2Z54q5jNZlP//v0dtmOz2XT06FF98MEHSpEihUqXLm2fP3/+fBUqVEhJkyZVypQp1bBhQ124cOFf/e7NmzeXt7e3zp8/r1q1asnb21sZM2bUxIkTJUlHjhxRxYoV5eXlpaxZs2rhwoUO68fcwrdt2zZ9/PHHSpUqlXx9fdW0aVPdvn071s+bNGmS8uTJI09PT2XIkEHt2rWLdWti+fLllTdvXu3fv19ly5ZVsmTJ9OWXXypbtmz6448/9PPPP9v/tuXLl5ck3bp1S126dNEbb7whb29v+fr6qnr16jp8+LDDtn/66SfZbDYtXbpUgwcPVqZMmZQkSRK99dZb+uuvv2LVu2fPHtWoUUMpUqSQl5eX8uXLp7Fjxzosc/z4cb333ntKmTKlkiRJosKFC+vbb7+N6/8KAHiu0ZMEAM+Z4OBg3bhxw2Fa6tSpJUnz5s1Ts2bNVLVqVQ0bNkwPHjzQ5MmTVbp0aR08eFDZsmWTJG3atEmnT59WixYt5O/vrz/++EPTpk3TH3/8od27d8tms6lu3br6888/tWjRIo0ePdr+M9KkSaPr16/Hue769esrZ86cGjJkiIwxkqTBgwerT58+atCggVq1aqXr169r/PjxKlu2rA4ePPivbvGLiopS9erVVbZsWQ0fPlwLFizQZ599Ji8vL/Xq1UuNGzdW3bp1NWXKFDVt2lQlSpSIdfviZ599puTJk6t///46ceKEJk+erHPnztlDifQo/A0YMECVKlXSJ598Yl9u7969+uWXX+Tu7m7f3s2bN1W9enU1bNhQH374odKlS6fy5curffv28vb2Vq9evSRJ6dKlkySdPn1aq1evVv369RUQEKCgoCBNnTpV5cqV09GjR5UhQwaHeocOHSoXFxd16dJFwcHBGj58uBo3bqw9e/bYl9m0aZNq1aql9OnTq0OHDvL399exY8f03XffqUOHDpKkP/74Q6VKlVLGjBnVo0cPeXl5aenSpapTp45WrFihd999N87/PwDguWQAAM+FWbNmGUlP/DLGmLt375rkyZOb1q1bO6x39epV4+fn5zD9wYMHsba/aNEiI8ls27bNPm3EiBFGkjlz5ozDsmfOnDGSzKxZs2JtR5Lp16+f/XO/fv2MJNOoUSOH5c6ePWtcXV3N4MGDHaYfOXLEuLm5xZr+d3+PvXv32qc1a9bMSDJDhgyxT7t9+7ZJmjSpsdlsZvHixfbpx48fj1VrzDYLFSpkwsPD7dOHDx9uJJk1a9YYY4y5du2a8fDwMFWqVDFRUVH25SZMmGAkmZkzZ9qnlStXzkgyU6ZMifU75MmTx5QrVy7W9NDQUIftGvPob+7p6WkGDhxon7Z161YjyeTOnduEhYXZp48dO9ZIMkeOHDHGGBMZGWkCAgJM1qxZze3btx22Gx0dbf/+rbfeMm+88YYJDQ11mF+yZEmTM2fOWHUCwIuK2+0A4DkzceJEbdq0yeFLetRTcOfOHTVq1Eg3btywf7m6uqpYsWLaunWrfRtJkya1fx8aGqobN26oePHikqQDBw7ES91t27Z1+Lxy5UpFR0erQYMGDvX6+/srZ86cDvXGVatWrezfJ0+eXLly5ZKXl5caNGhgn54rVy4lT55cp0+fjrV+mzZtHHqCPvnkE7m5uen777+XJP34448KDw9Xx44d5eLyn0Np69at5evrq3Xr1jlsz9PTUy1atHjq+j09Pe3bjYqK0s2bN+Xt7a1cuXI98f9PixYt5OHhYf9cpkwZSbL/bgcPHtSZM2fUsWPHWL1zMT1jt27d0pYtW9SgQQPdvXvX/v/j5s2bqlq1qk6ePKlLly499e8AAM8zbrcDgOdM0aJFnzhww8mTJyVJFStWfOJ6vr6+9u9v3bqlAQMGaPHixbp27ZrDcsHBwc+w2v94/Ja2kydPyhijnDlzPnF5a0iJiyRJkihNmjQO0/z8/JQpUyZ7ILBOf9KzRo/X5O3trfTp0+vs2bOSpHPnzkl6FLSsPDw8lD17dvv8GBkzZnQIMf9NdHS0xo4dq0mTJunMmTOKioqyz0uVKlWs5bNkyeLwOUWKFJJk/91OnTol6Z9HQfzrr79kjFGfPn3Up0+fJy5z7do1ZcyY8al/DwB4XhGSAOAFER0dLenRc0n+/v6x5ru5/WeX36BBA+3cuVNdu3bVm2++KW9vb0VHR6tatWr27fyTx8NGDOvJ/OOsvVcx9dpsNq1fv16urq6xlvf29v6vdTzJk7b1T9PN/z8fFZ8e/93/myFDhqhPnz766KOP9NVXXyllypRycXFRx44dn/j/51n8bjHb7dKli6pWrfrEZV555ZWn3h4APM8ISQDwgsiRI4ckKW3atKpUqdLfLnf79m1t3rxZAwYMUN++fe3TY3qirP4uDMX0VDw+ktvjPSj/rV5jjAICAvTqq68+9XoJ4eTJk6pQoYL9871793TlyhXVqFFDkpQ1a1ZJ0okTJ5Q9e3b7cuHh4Tpz5sw//v2t/u7vu3z5clWoUEEzZsxwmH7nzh37ABpxEdM2fv/997+tLeb3cHd3f+r6AeBFxTNJAPCCqFq1qnx9fTVkyBBFRETEmh8zIl1Mr8PjvQxjxoyJtU7Mu4weD0O+vr5KnTq1tm3b5jB90qRJT11v3bp15erqqgEDBsSqxRjjMBx5Qps2bZrD33Dy5MmKjIxU9erVJUmVKlWSh4eHxo0b51D7jBkzFBwcrJo1az7Vz/Hy8or1t5Ue/T96/G+ybNmyf/1MUMGCBRUQEKAxY8bE+nkxPydt2rQqX768pk6dqitXrsTaxr8Z0RAAnlf0JAHAC8LX11eTJ09WkyZNVLBgQTVs2FBp0qTR+fPntW7dOpUqVUoTJkyQr6+vfXjsiIgIZcyYURs3btSZM2dibbNQoUKSpF69eqlhw4Zyd3fX22+/LS8vL7Vq1UpDhw5Vq1atVLhwYW3btk1//vnnU9ebI0cODRo0SD179tTZs2dVp04d+fj46MyZM1q1apXatGmjLl26PLO/T1yEh4frrbfeUoMGDXTixAlNmjRJpUuXVu3atSU9Gga9Z8+eGjBggKpVq6batWvblytSpIg+/PDDp/o5hQoV0uTJkzVo0CC98sorSps2rSpWrKhatWpp4MCBatGihUqWLKkjR45owYIFDr1WceHi4qLJkyfr7bff1ptvvqkWLVooffr0On78uP744w/98MMPkh4NClK6dGm98cYbat26tbJnz66goCDt2rVLFy9ejPWeJgB4URGSAOAF8sEHHyhDhgwaOnSoRowYobCwMGXMmFFlypRxGF1t4cKFat++vSZOnChjjKpUqaL169fHev9OkSJF9NVXX2nKlCnasGGDoqOjdebMGXl5ealv3766fv26li9frqVLl6p69epav3690qZN+9T19ujRQ6+++qpGjx6tAQMGSJIyZ86sKlWq2AOJM0yYMEELFixQ3759FRERoUaNGmncuHEOt8f1799fadKk0YQJE9SpUyelTJlSbdq00ZAhQ5560Im+ffvq3LlzGj58uO7evaty5cqpYsWK+vLLL3X//n0tXLhQS5YsUcGCBbVu3Tr16NHjX/9OVatW1datWzVgwACNHDlS0dHRypEjh1q3bm1f5vXXX9e+ffs0YMAAzZ49Wzdv3lTatGlVoEABh1szAeBFZzMJ8cQqAADPgdmzZ6tFixbau3fvE0cQBAC8HHgmCQAAAAAsCEkAAAAAYEFIAgAAAAALnkkCAAAAAAt6kgAAAADAgpAEAAAAABYv/HuSoqOjdfnyZfn4+Di83wIAAADAy8UYo7t37ypDhgxycfn7/qIXPiRdvnxZmTNndnYZAAAAABKJCxcuKFOmTH87/4UPST4+PpIe/SF8fX2dXA0AAAAAZwkJCVHmzJntGeHvvPAhKeYWO19fX0ISAAAAgP/6GA4DNwAAAACABSEJAAAAACwISQAAAABgQUgCAAAAAAtCEgAAAABYEJIAAAAAwIKQBAAAAAAWhCQAAAAAsCAkAQAAAIAFIQkAAAAALAhJAAAAAGBBSAIAAAAAC0ISAAAAAFgQkgAAAADAgpAEAAAAABaEJAAAAACwICQBAAAAgAUhCQAAAAAsCEkAAAAAYEFIAgAAAAALQhIAAAAAWBCSAAAAAMCCkAQAAAAAFm7OLgAAAACIcSpNGWeXgHiQ4/p2Z5cQJ/Q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JwakqKiotSnTx8FBAQoadKkypEjh7766isZY+zLGGPUt29fpU+fXkmTJlWlSpV08uRJJ1YNAAAA4EXm1JA0bNgwTZ48WRMmTNCxY8c0bNgwDR8+XOPHj7cvM3z4cI0bN05TpkzRnj175OXlpapVqyo0NNSJlQMAAAB4Ubk584fv3LlT77zzjmrWrClJypYtmxYtWqRff/1V0qNepDFjxqh379565513JElz585VunTptHr1ajVs2NBptQMAAAB4MTm1J6lkyZLavHmz/vzzT0nS4cOHtWPHDlWvXl2SdObMGV29elWVKlWyr+Pn56dixYpp165dT9xmWFiYQkJCHL4AAAAA4Gk5tSepR48eCgkJ0WuvvSZXV1dFRUVp8ODBaty4sSTp6tWrkqR06dI5rJcuXTr7vMcFBgZqwIAB8Vs4AAAAgBeWU3uSli5dqgULFmjhwoU6cOCA5syZo6+//lpz5sz519vs2bOngoOD7V8XLlx4hhUDAAAAeNE5tSepa9eu6tGjh/3ZojfeeEPnzp1TYGCgmjVrJn9/f0lSUFCQ0qdPb18vKChIb7755hO36enpKU9Pz3ivHQAAAMCLyak9SQ8ePJCLi2MJrq6uio6OliQFBATI399fmzdvts8PCQnRnj17VKJEiQStFQAAAMDLwak9SW+//bYGDx6sLFmyKE+ePDp48KBGjRqljz76SJJks9nUsWNHDRo0SDlz5lRAQID69OmjDBkyqE6dOs4sHQAAAMALyqkhafz48erTp48+/fRTXbt2TRkyZNDHH3+svn372pfp1q2b7t+/rzZt2ujOnTsqXbq0NmzYoCRJkjixcgAAAAAvKpsxxji7iPgUEhIiPz8/BQcHy9fX19nlAAAA4B+cSlPG2SUgHuS4vt3ZJUh6+mzg1GeSAAAAACCxIS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PhXISkyMlI//vijpk6dqrt370qSLl++rHv37j3T4gAAAAAgobnFdYVz586pWrVqOn/+vMLCwlS5cmX5+Pho2LBhCgsL05QpU+KjTgAAAABIEHHuSerQoYMKFy6s27dvK2nSpPbp7777rjZv3vxMiwMAAACAhBbnnqTt27dr586d8vDwcJieLVs2Xbp06ZkVBgAAAADOEOeepOjoaEVFRcWafvHiRfn4+DyTogAAAADAWeIckqpUqaIxY8bYP9tsNt27d0/9+vVTjRo1nmVtAAAAAJDg4ny73ciRI1W1alW9/vrrCg0N1QcffKCTJ08qderUWrRoUXzUCAAAAAAJJs4hKVOmTDp8+LCWLFmiw4cP6969e2rZsqUaN27sMJADAAAAADyP4hySJMnNzU2NGzdW48aNn3U9AAAAAOBUcX4mKTAwUDNnzow1febMmRo2bFicC7h06ZI+/PBDpUqVSkmTJtUbb7yhffv22ecbY9S3b1+lT59eSZMmVaVKlXTy5Mk4/xwAAAAAeBpxDklTp07Va6+9Fmt6njx54vwi2du3b6tUqVJyd3fX+vXrdfToUY0cOVIpUqSwLzN8+HCNGzdOU6ZM0Z49e+Tl5aWqVasqNDQ0rqUDAAAAwH8V59vtrl69qvTp08eaniZNGl25ciVO2xo2bJgyZ86sWbNm2acFBATYvzfGaMyYMerdu7feeecdSdLcuXOVLl06rV69Wg0bNoxr+QAAAADwj+Lck5Q5c2b98ssvsab/8ssvypAhQ5y29e2336pw4cKqX7++0qZNqwIFCuibb76xzz9z5oyuXr2qSpUq2af5+fmpWLFi2rVr1xO3GRYWppCQEIcvAAAAAHhacQ5JrVu3VseOHTVr1iydO3dO586d08yZM9WpUye1bt06Tts6ffq0Jk+erJw5c+qHH37QJ598os8//1xz5syR9KjXSpLSpUvnsF66dOns8x4XGBgoPz8/+1fmzJnj+isCAAAAeInF+Xa7rl276ubNm/r0008VHh4uSUqSJIm6d++unj17xmlb0dHRKly4sIYMGSJJKlCggH7//XdNmTJFzZo1i2tpkqSePXuqc+fO9s8hISEEJQAAAABPLc49STabTcOGDdP169e1e/duHT58WLdu3VLfvn3j/MPTp0+v119/3WFa7ty5df78eUmSv7+/JCkoKMhhmaCgIPu8x3l6esrX19fhCwAAAACeVpxDUgxvb28VKVJEefPmlaen57/aRqlSpXTixAmHaX/++aeyZs0q6dEgDv7+/tq8ebN9fkhIiPbs2aMSJUr829IBAAAA4G/F+Xa7+/fva+jQodq8ebOuXbum6Ohoh/mnT59+6m116tRJJUuW1JAhQ9SgQQP9+uuvmjZtmqZNmybpUa9Vx44dNWjQIOXMmVMBAQHq06ePMmTIoDp16sS1dAAAAAD4r+Icklq1aqWff/5ZTZo0Ufr06WWz2f71Dy9SpIhWrVqlnj17auDAgQoICNCYMWPUuHFj+zLdunXT/fv31aZNG925c0elS5fWhg0blCRJkn/9cwEAAADg79iMMSYuKyRPnlzr1q1TqVKl4qumZyokJER+fn4KDg7m+SQAAIBE7lSaMs4uAfEgx/Xtzi5B0tNngzg/k5QiRQqlTJnyfyoOAAAAABKrOIekr776Sn379tWDBw/iox4AAAAAcKo4P5M0cuRInTp1SunSpVO2bNnk7u7uMP/AgQPPrDgAAAAASGhxDkmMKgcAAADgRRbnkNSvX7/4qAMAAAAAEoV//TJZAAAAAHgRxbknKSoqSqNHj9bSpUt1/vx5hYeHO8y/devWMysOAAAAABJanHuSBgwYoFGjRun9999XcHCwOnfurLp168rFxUX9+/ePhxIBAAAAIOHEOSQtWLBA33zzjb744gu5ubmpUaNGmj59uvr27avdu3fHR40AAAAAkGDiHJKuXr2qN954Q5Lk7e2t4OBgSVKtWrW0bt26Z1sdAAAAACSwOIekTJky6cqVK5KkHDlyaOPGjZKkvXv3ytPT89lWBwAAAAAJLM4h6d1339XmzZslSe3bt1efPn2UM2dONW3aVB999NEzLxAAAAAAElKcR7cbOnSo/fv3339fWbNm1c6dO5UzZ069/fbbz7Q4AAAAAEhocQ5J27ZtU8mSJeXm9mjV4sWLq3jx4oqMjNS2bdtUtmzZZ14kAAAAACSUON9uV6FChSe+Cyk4OFgVKlR4JkUBAAAAgLPEOSQZY2Sz2WJNv3nzpry8vJ5JUQAAAADgLE99u13dunUlSTabTc2bN3cYyS4qKkq//fabSpYs+ewrBAAAAIAE9NQhyc/PT9KjniQfHx8lTZrUPs/Dw0PFixdX69atn32FAAAAAJCAnjokzZo1S8YYSdL48ePl7e0db0UBAAAAgLPE6ZkkY4wWLFhgf5ksAAAAALxo4hSSXFxclDNnTt28eTO+6gEAAAAAp4rz6HZDhw5V165d9fvvv8dHPQAAAADgVHF+mWzTpk314MED5c+fXx4eHg4DOEh64juUAAAAAOB5EeeQNGbMmHgoAwAAAAAShziHpGbNmsVHHQAAAACQKMQ5JEmPXh67evVqHTt2TJKUJ08e1a5dW66urs+0OAAAAABIaHEOSX/99Zdq1KihS5cuKVeuXJKkwMBAZc6cWevWrVOOHDmeeZEAAAAAkFDiPLrd559/rhw5cujChQs6cOCADhw4oPPnzysgIECff/55fNQIAAAAAAkmzj1JP//8s3bv3q2UKVPap6VKlUpDhw5VqVKlnmlxAAAAAJDQ4tyT5Onpqbt378aafu/ePXl4eDyTogAAAADAWeIckmrVqqU2bdpoz549MsbIGKPdu3erbdu2ql27dnzUCAAAAAAJJs4hady4ccqRI4dKlCihJEmSKEmSJCpVqpReeeUVjR07Nj5qBAAAAIAEE+dnkpInT641a9bo5MmTOnbsmGw2m3Lnzq1XXnklPuoDAAAAgAT1r96TJEk5c+a0ByObzfbMCgIAAAAAZ4rz7XaSNGPGDOXNm9d+u13evHk1ffr0Z10bAAAAACS4OPck9e3bV6NGjVL79u1VokQJSdKuXbvUqVMnnT9/XgMHDnzmRQIAAABAQrEZY0xcVkiTJo3GjRunRo0aOUxftGiR2rdvrxs3bjzTAv9XISEh8vPzU3BwsHx9fZ1dDgAAAP7BqTRlnF0C4kGO69udXYKkp88Gcb7dLiIiQoULF441vVChQoqMjIzr5gAAAAAgUYlzSGrSpIkmT54ca/q0adPUuHHjZ1IUAAAAADjLvxrdbsaMGdq4caOKFy8uSdqzZ4/Onz+vpk2bqnPnzvblRo0a9WyqBAAAAIAEEueQ9Pvvv6tgwYKSpFOnTkmSUqdOrdSpU+v333+3L8ew4AAAAACeR3EOSVu3bo2POgAAAAAgUfhX70kCAAAAgBdVnHuSQkNDNX78eG3dulXXrl1TdHS0w/wDBw48s+IAAAAAIKHFOSS1bNlSGzdu1HvvvaeiRYvy7BEAAACAF0qcQ9J3332n77//XqVKlYqPegAAAADAqeL8TFLGjBnl4+MTH7UAAAAAgNPFOSSNHDlS3bt317lz5+KjHgAAAABwqjjfble4cGGFhoYqe/bsSpYsmdzd3R3m37p165kVBwAAAAAJLc4hqVGjRrp06ZKGDBmidOnSMXADAAAAgBdKnEPSzp07tWvXLuXPnz8+6gEAAAAAp4rzM0mvvfaaHj58GB+1AAAAAIDTxTkkDR06VF988YV++ukn3bx5UyEhIQ5fAAAAAPA8i/PtdtWqVZMkvfXWWw7TjTGy2WyKiop6NpUBAAAAgBPEOSRt3bo1PuoAAAAAgEQhziGpXLly8VEHAAAAACQKTx2Sfvvtt6daLl++fP+6GAAAAABwtqcOSW+++aZsNpuMMX+7DM8kAQAAAHjePXVIOnPmTHzWAQAAAACJwlOHpKxZs8ZnHQAAAACQKMT5PUkAAAAA8CIjJAEAAACABSEJAAAAACwISQAAAABg8a9CUmRkpH788UdNnTpVd+/elSRdvnxZ9+7de6bFAQAAAEBCe+rR7WKcO3dO1apV0/nz5xUWFqbKlSvLx8dHw4YNU1hYmKZMmRIfdQIAAABAgohzT1KHDh1UuHBh3b59W0mTJrVPf/fdd7V58+ZnWhwAAAAAJLQ49yRt375dO3fulIeHh8P0bNmy6dKlS8+sMAAAAABwhjj3JEVHRysqKirW9IsXL8rHx+eZFAUAAAAAzhLnkFSlShWNGTPG/tlms+nevXvq16+fatSo8SxrAwAAAIAEF+fb7UaOHKmqVavq9ddfV2hoqD744AOdPHlSqVOn1qJFi+KjRgAAAABIMHEOSZkyZdLhw4e1ePFi/fbbb7p3755atmypxo0bOwzkAAAAAADPoziHpNDQUCVJkkQffvhhfNQDAAAAAE4V52eS0qZNq2bNmmnTpk2Kjo6Oj5oAAAAAwGniHJLmzJmjBw8e6J133lHGjBnVsWNH7du3Lz5qAwAAAIAEF+eQ9O6772rZsmUKCgrSkCFDdPToURUvXlyvvvqqBg4cGB81AgAAAECCiXNIiuHj46MWLVpo48aN+u233+Tl5aUBAwY8y9oAAAAAIMH965AUGhqqpUuXqk6dOipYsKBu3bqlrl27PsvaAAAAACDBxXl0ux9++EELFy7U6tWr5ebmpvfee08bN25U2bJl46M+AAAAAEhQcQ5J7777rmrVqqW5c+eqRo0acnd3j4+6AAAAAMAp4hySgoKC5OPjEx+1AAAAAIDTPVVICgkJka+vryTJGKOQkJC/XTZmOQAAAAB4Hj1VSEqRIoWuXLmitGnTKnny5LLZbLGWMcbIZrMpKirqmRcJAAAAAAnlqULSli1blDJlSknS1q1b47UgAAAAAHCmpwpJ5cqVs38fEBCgzJkzx+pNMsbowoULz7Y6AAAAAEhgcX5PUkBAgK5fvx5r+q1btxQQEPBMigIAAAAAZ4lzSIp59uhx9+7dU5IkSZ5JUQAAAADgLE89BHjnzp0lSTabTX369FGyZMns86KiorRnzx69+eabz7xAAAAAAEhITx2SDh48KOlRT9KRI0fk4eFhn+fh4aH8+fOrS5cuz75CAAAAAEhATx2SYka1a9GihcaOHcv7kAAAAAC8kJ46JMWYNWtWfNQBAAAAAIlCnEOSJO3bt09Lly7V+fPnFR4e7jBv5cqVz6QwAAAAAHCGOI9ut3jxYpUsWVLHjh3TqlWrFBERoT/++ENbtmyRn59ffNQIAAAAAAkmziFpyJAhGj16tNauXSsPDw+NHTtWx48fV4MGDZQlS5b4qBEAAAAAEkycQ9KpU6dUs2ZNSY9Gtbt//75sNps6deqkadOmPfMCAQAAACAhxTkkpUiRQnfv3pUkZcyYUb///rsk6c6dO3rw4MGzrQ4AAAAAElicB24oW7asNm3apDfeeEP169dXhw4dtGXLFm3atElvvfVWfNQIAAAAAAkmzj1JEyZMUMOGDSVJvXr1UufOnRUUFKR69eppxowZ/7qQoUOHymazqWPHjvZpoaGhateunVKlSiVvb2/Vq1dPQUFB//pnAAAAAMB/E+eepJQpU9q/d3FxUY8ePf7nIvbu3aupU6cqX758DtM7deqkdevWadmyZfLz89Nnn32munXr6pdffvmffyYAAAAAPMlThaSQkJCn3qCvr2+cCrh3754aN26sb775RoMGDbJPDw4O1owZM7Rw4UJVrFhR0qMX2ebOnVu7d+9W8eLF4/RzAAAAAOBpPFVISp48uWw22z8uY4yRzWZTVFRUnApo166datasqUqVKjmEpP379ysiIkKVKlWyT3vttdeUJUsW7dq1629DUlhYmMLCwuyf4xLwAAAAAOCpQtLWrVvj5YcvXrxYBw4c0N69e2PNu3r1qjw8PJQ8eXKH6enSpdPVq1f/dpuBgYEaMGDAsy4VAAAAwEviqUJSuXLlnvkPvnDhgjp06KBNmzYpSZIkz2y7PXv2VOfOne2fQ0JClDlz5me2fQAAAAAvtjiPbidJ27dv14cffqiSJUvq0qVLkqR58+Zpx44dT72N/fv369q1aypYsKDc3Nzk5uamn3/+WePGjZObm5vSpUun8PBw3blzx2G9oKAg+fv7/+12PT095evr6/AFAAAAAE8rziFpxYoVqlq1qpImTaoDBw7Yn/8JDg7WkCFDnno7b731lo4cOaJDhw7ZvwoXLqzGjRvbv3d3d9fmzZvt65w4cULnz59XiRIl4lo2AAAAADyVOA8BPmjQIE2ZMkVNmzbV4sWL7dNLlSrlMPDCf+Pj46O8efM6TPPy8lKqVKns01u2bKnOnTsrZcqU8vX1Vfv27VWiRAlGtgMAAAAQb+Ickk6cOKGyZcvGmu7n5xfr1rj/1ejRo+Xi4qJ69eopLCxMVatW1aRJk57pzwAAAAAAqziHJH9/f/3111/Kli2bw/QdO3Yoe/bs/1MxP/30k8PnJEmSaOLEiZo4ceL/tF0AAAAAeFpxfiapdevW6tChg/bs2SObzabLly9rwYIF6tKliz755JP4qBEAAAAAEkyce5J69Oih6OhovfXWW3rw4IHKli0rT09PdenSRe3bt4+PGgEAAAAgwdiMMebfrBgeHq6//vpL9+7d0+uvvy5vb289fPhQSZMmfdY1/k9CQkLk5+en4OBghgMHAABI5E6lKePsEhAPclzf7uwSJD19NvhX70mSJA8PD73++usqWrSo3N3dNWrUKAUEBPzbzQEAAABAovDUISksLEw9e/ZU4cKFVbJkSa1evVqSNGvWLAUEBGj06NHq1KlTfNUJAAAAAAniqZ9J6tu3r6ZOnapKlSpp586dql+/vlq0aKHdu3dr1KhRql+/vlxdXeOzVgAAAACId08dkpYtW6a5c+eqdu3a+v3335UvXz5FRkbq8OHDstls8VkjAAAAACSYp77d7uLFiypUqJAkKW/evPL09FSnTp0ISAAAAABeKE8dkqKiouTh4WH/7ObmJm9v73gpCgAAAACc5alvtzPGqHnz5vL09JQkhYaGqm3btvLy8nJYbuXKlc+2QgAAAABIQE8dkpo1a+bw+cMPP3zmxQAAAACAsz11SJo1a1Z81gEAAAAAicK/fpksAAAAALyI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MKpISkwMFBFihSRj4+P0qZNqzp16ujEiRMOy4SGhqpdu3ZKlSqVvL29Va9ePQUFBTmpYgAAAAAvOqeGpJ9//lnt2rXT7t27tWnTJkVERKhKlSq6f/++fZlOnTpp7dq1WrZsmX7++WddvnxZdevWdWLVAAAAAF5kNmOMcXYRMa5fv660adPq559/VtmyZRUcHKw0adJo4cKFeu+99yRJx48fV+7cubVr1y4VL178v24zJCREfn5+Cg4Olq+vb3z/CgAAAPgfnEpTxtklIB7kuL7d2SVIevpskKieSQoODpYkpUyZUpK0f/9+RUREqFKlSvZlXnvtNWXJkkW7du1ySo0AAAAAXmxuzi4gRnR0tDp27KhSpUopb968kqSrV6/Kw8NDyZMnd1g2Xbp0unr16hO3ExYWprCwMPvnkJCQeKsZAAAAwIsn0fQktWvXTr///rsWL178P20nMDBQfn5+9q/MmTM/owoBAAAAvAwSRUj67LPP9N1332nr1q3KlCmTfbq/v7/Cw8N1584dh+WDgoLk7+//xG317NlTwcHB9q8LFy7EZ+kAAAAAXjBODUnGGH322WdatWqVtmzZooCAAIf5hQoVkru7uzZv3myfduLECZ0/f14lSpR44jY9PT3l6+vr8AUAAAAAT8upzyS1a9dOCxcu1Jo1a+Tj42N/zsjPz09JkyaVn5+fWrZsqc6dOytlypTy9fVV+/btVaJEiaca2Q4AAAAA4sqpIWny5MmSpPLlyztMnzVrlpo3by5JGj16tFxcXFSvXj2FhYWpatWqmjRpUgJXCgAAAOBlkajekxQfeE8SAADA84P3JL2YeE8SAAAAADzH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Dh5uwCAADA8+9UmjLOLgHxIMf17c4uAXAKQhIAvOQ4uX3xcGILAP8bbrcDAAAAAAtCEgAAAABYEJIAAAAAwIKQBAAAAAAWhCQAAAAAsCAkAQAAAIDFczEE+MSJEzVixAhdvXpV+fPn1/jx41W0aFFnlwU4FcM2v3gYthkAgMQh0fckLVmyRJ07d1a/fv104MAB5c+fX1WrVtW1a9ecXRoAAACAF1CiD0mjRo1S69at1aJFC73++uuaMmWKkiVLppkzZzq7NAAAAAAvoER9u114eLj279+vnj172qe5uLioUqVK2rVr1xPXCQsLU1hYmP1zcHCwJCkkJCR+i31KpwOqOrsExIPsZ35I8J95NzoywX8m4pez9lO0pRePM9oS7ejFRFvCs5JYzsVj6jDG/ONyiTok3bhxQ1FRUUqXLp3D9HTp0un48eNPXCcwMFADBgyINT1z5szxUiMgSfLzc3YFeBHQjvCs0JbwrNCW8KwksrZ09+5d+f1DTYk6JP0bPXv2VOfOne2fo6OjdevWLaVKlUo2m82Jlb1cQkJClDlzZl24cEG+vr7OLgfPMdoSngXaEZ4V2hKeFdqScxhjdPfuXWXIkOEfl0vUISl16tRydXVVUFCQw/SgoCD5+/s/cR1PT095eno6TEuePHl8lYj/wtfXl3/4eCZoS3gWaEd4VmhLeFZoSwnvn3qQYiTqgRs8PDxUqFAhbd682T4tOjpamzdvVokSJZxYGQAAAIAXVaLuSZKkzp07q1mzZipcuLCKFi2qMWPG6P79+2rRooWzSwMAAADwAkr0Ien999/X9evX1bdvX129elVvvvmmNmzYEGswByQunp6e6tevX6xbH4G4oi3hWaAd4VmhLeFZoS0lbjbz38a/AwAAAICXSKJ+JgkAAAAAEhohCQAAAAAsCEkAAAAAYEFIAgAAAAALQhIAAAAAWBCS8NQ2btyoO3fuOLsMvACmTZum27dvO7sMvACio6MdPjNgK/6N69evO7sEvCBWr17t7BLwjBCS8FSmTJmievXqacmSJQoJCXF2OXiOrVq1SsOHD1efPn0UHBzs7HLwnHNxeXQY+/HHHxURESGbzebkivC8adSokRo1aqRz5845uxQ8577//nvVrVtXw4cPd3YpeAYISXgqbdu21QcffKBRo0Zp0aJFBCX8a2+//bZat26tgwcPqmfPngQl/M+2b9+udu3a6c8//5QUu3cJ+CcdO3bUnj171L17d4IS/idvvfWWxo8fr169emno0KHOLgf/I0IS/quoqChJ0tSpU1WuXDl9/fXXBCX8K9HR0XJzc1OXLl309ttvE5TwTOTLl08PHz7U7NmzJf2ndwn4b6KiolSsWDFt27ZNa9euVdeuXQlK+Nc8PT3VunVrjR49mqD0AuBIgn9kjJGrq6siIiIkPXqWhKCEf8vFxUVRUVFydXVV165dVbt2bYIS4iSmlyjmvxEREfLz89OQIUO0adMmHTlyxJnl4Tnj6uqqqKgoFShQQDt27NC6desISvifeHh4qHXr1ho7dixB6TlHSMLfio6Ott/f7+7ubg9K06dPV7ly5TRixAiCEp6K9fYnV1dX+3+7du1KjxLiJKaX6NChQ5Ie7ZskKU+ePHr48KEOHz4siVvu8M+etE8qUKCAtm/fTlBCnDxpX+Pp6akWLVoQlJ5zNsNQQHiC6Oho+8nI1KlT9csvv+jhw4fKnz+/evfuLUlq06aNtm7dqi5duqhRo0by9fV1ZslIpKxt6bvvvtPJkyeVIUMG5c6dW/ny5VNkZKSGDx+utWvXqmDBghoyZIj8/PycXDUSm5geSOnRM0jlypVTnTp1VLNmTTVr1kxubm4aOHCgZs6cqV27dil9+vROrhiJlXWfdOHCBT18+FCvvvqqjDGy2Wzav3+/ypYtq5o1a2rEiBHKmjWrkytGYvX48e327dsKDQ1V69atJUnh4eGaOnWqOnbsqCFDhqh79+7OLBdxREjCP+revbvmz5+vpk2byt/fX506dVKbNm00ZcoUSdLHH3+sn3/+WW3atNHHH38sLy8vJ1eMxCTmpEN61JYWLVqkjBkzytXVVS4uLurbt68qVaqkyMhIjRgxQuvWrVPWrFk1bdo02hLsjh07pty5c0uSJk6cKF9fX+XNm1dDhw7VmTNndPv2bfXr10/u7u5avny5GjRooPr16zsEK0ByPKnt37+/li1bphs3bihz5swaMGCASpcuLT8/P+3fv1/lypVTrVq1NGTIEGXPnt3JlSOxsR7fevbsqYULFypt2rS6efOmMmXKpPnz5ytLliwKDw/XtGnT1LlzZ3Xr1k2DBg1ycuV4agb4G7t27TI5cuQw27ZtM8YYs2HDBuPp6WmmTZvmsFy9evVMgwYNTHR0tDPKxHNgzJgxJkuWLGbnzp3GGGOGDx9uPDw8TO7cuc3atWuNMcZERESYHj16mDZt2pioqChnlotE5NixY8Zms5kJEyaYLl26mBQpUpjjx48bY4x58OCBuXLlimnXrp2pXLmyyZw5s7HZbOadd95xbtFIlKzHqP79+5v06dObZcuWmTt37pjChQubfPnymRkzZpg7d+4YY4w5cOCAsdlsplevXs4qGc+BkSNHGn9/f7Nv3z5jjDGzZ882NpvNFCtWzJw6dcoYY0xYWJgJDAw0pUuX5lzpOUJIgl3MP9yY/65atcoULVrUGGPMypUrjbe3t5kyZYoxxpg7d+6Y77//3r5uzEkt//jRrl07c+PGDfvnO3fumIYNG5rJkycbY4xZu3at8fX1Nd26dTPVqlUzuXLlMps2bTLGGBMZGWlvQwSll9vly5eNMcaEh4eb6dOnG3d3d+Pr62vOnDljjHkUqq3++usvs3r1alO2bFmTLl06s3z58oQuGYnU1q1bHT7v3bvXFClSxPzwww/GGGM2b95sfHx8zJtvvmnSp09vZs2aZW7fvm2MMebEiROx2hpeXoMGDbJfpDHm0X6qTZs2ZsmSJcYYY1avXm38/PzM0KFDTZ48eUyJEiXsQSkiIiLWeRYSN0ISYrly5Yoxxpjdu3ebMmXKmLFjxxofHx97QDLm0UHlnXfeMSdOnLBP46QWFy5cMNWrVzfh4eEO048ePWpOnTplfv/9d5MtWzYzbtw4Y4wxkydPNi4uLiZVqlTm559/ti/PAeTl1qRJE9OgQQP756VLlxqbzWZsNpsZP368fXp0dLSJjIx0WPfChQumWrVqpmvXrglWLxKvIUOGmDp16pjo6Gj7fuXkyZNm1qxZJioqymzZssWkSZPGTJ8+3RhjTP78+U2+fPnMuHHjzN27d+3bIShh48aNpmHDhrH2OatXrzZXr141+/fvNwEBAWbChAnGGGOmTJlibDabyZEjh7l06ZJ9eY5vzw9CEhwsW7bMVKhQwdy8edP89ddfpmzZssbT09P069fPvszDhw9NzZo1zQcffMA/dvyt2bNnOxwYjDFm4sSJ5q233jL37983xjxqb3Xq1DFjxoyJdeDBy+v69esmLCzMGGNMcHCwiYqKMmfOnLGfdIwYMcIY8/cXZqZNm2ZeeeUVc+vWrQSrGYnT8ePH7QHn6NGj9unXrl0z0dHR5r333jOdOnWy73/q1Klj0qRJY5o0acLxDbHE7HPWrFlj9uzZ4zBv4sSJpkqVKvY7KebPn2/atm1rWrVqxfHtOcUQ4HAQEhKi06dPKyQkRDly5NBnn32mNGnS6OTJk5o5c6aWLVumt99+W+fPn9ecOXNks9kYaheSHIdBvXPnjrp27aoGDRooKCjIPj0qKkrHjh3TsWPHFBkZqXnz5umNN97Q559/bn9fCZA6dWp5eHho6tSpeuONN3T+/Hlly5ZNzZs316hRo9StWzeNHj3a/gB+jx49tGXLFvv6R48eVcqUKe3Dg+PlZIxRrly55ObmpnXr1qlChQpasmSJJClNmjQKCwvTjRs35OPjYx/gw8fHRxs2bNDs2bNls9lkGNsKkv0VKC4uLrp48aLat2+v8ePH219FIEl//vmnTp48KW9vbwUHB2vp0qXKkiWLvvnmG45vzylGt3uJGcvILNYRf0qXLq3kyZPru+++kyQtWrRIq1at0saNG1WgQAGlS5dO8+bNk7u7O6NHIZbAwEBlzZpVxYoVU/Xq1ZUhQwYtXrxY/v7+2rt3r/r27au9e/cqderUcnV11eHDh+Xm5ubQHvFysu6HJOny5ct666235OXlpeXLlytbtmwKDw/X5MmT1alTJzVq1Ejnz5/X9evX9fvvv8vNzU33799XzZo19fXXX6tw4cJO/G3gTNb9yZ49e3T//n3Nnz9fe/fuVf/+/VWvXj1J0rvvvqvjx4+ratWq2r9/v27fvq3Dhw/L1dU1VnsEunfvrvbt22v37t36+uuv9dprr6lDhw4qUKCAzp07pxIlSig6Olq+vr7y9PTUwYMH5ebm5uyy8S8RkhDL6tWrNWzYMA0fPlxlypSR9Ogqyq1bt+Tr66ukSZNKkiIjI/nHD4cTiXnz5qlHjx5avXq1ihQpolOnTqly5crKnDmzli9frjRp0mjfvn06fvy4bt++rU8++URubm6EbTi0o40bNypVqlQqVKiQgoKCVLVqVUmP9k3ZsmWTMUZr1qzR9OnTlSlTJo0fP97+wmt3d3f2TS85a1vq2rWrFi5cqMOHD+vChQuaMGGCdu3apf79+6tBgwYyxuj9999XWFiYkiRJovnz58vd3Z2ABEmObWnlypV67733tHXrVpUrV06LFi3SyJEjlTdvXntQunTpkubNm6fkyZOrVatWcnNzY3/0HCMkveQmTJigGTNmaNCgQSpUqJD8/f119epVVa5cWRUqVNC4ceMkKdZVfq7643E7duzQypUr9corr+jTTz+1B5+YoJQpUyatWLFCadKkcViPgATz2Pu0vvvuO7Vs2VItWrRQihQpdPXqVVWrVk3Sf4KSJIWFhcnT01OS40Ub9k+QpBs3bmjgwIGqXbu2KlWqJEk6fPiwxo0bp127dqlv375q2LChpEcv/fTw8JDEBUDEtnLlSh0+fFiZM2dWq1at7NNjglLMbeMFChRwWI/j2/ONyyQvmZhMbIxRZGSkihYtqnTp0mnAgAGqXr26Vq5cKX9/f40fP17Lly/Xtm3bJCnWCQcnIIhhjNGxY8dUpUoVjR07Vjdv3pQk++0qOXLk0KZNm3TlyhWVL1/ePj8GBxDE7E9GjhypmTNn6ptvvtEnn3yiFClSSJL8/f21YcMG2Ww21atXTydPnpQke0Ayxjic1LJ/wrx585Q2bVpt3rxZ/v7+9un58+fX559/rpIlS2rw4MGaO3euJNkD0uNtCTh8+LD69eunESNG2KeFh4dLkho1aqQvvvhCR48e1YABA/Tnn386rMvx7flGSHqJREdH208ewsPDFRoaqqJFi2rDhg0aN26cypcvr1atWql69epaunSp8ufPr507d/LgKmKxhm2bzabcuXNr8eLFSpcunX766ScdPnxY0qOHXGOC0nfffafXX39dyZMnd2LlSIyMMbp79662bNmi3r17q2TJkkqSJImk/wwIEhOULl26pCFDhjisTyjC44oWLapatWrp5MmTCg4OlvSoh0h6FJTat2+vV199VT/88IPDerQlPH7OkytXLnXo0EGZM2fWN998owcPHsjDw8MhKLVp00apUqXSK6+84oySEU+43e4lYb2vdvjw4dqyZYvOnj2r4sWLq2PHjnrzzTclSTt37tRPP/2kmTNn6vTp06pdu7ZWr17tvMKR6Fjb0p07d+Tq6qpkyZLJ1dVVK1eu1Oeff65atWqpY8eOeu2112KtI3ELAmJ7+PChChUqpObNm6tbt24O80JDQ3XmzBnlzp1bt2/flq+vL+0Hdn/3/NDZs2fVtGlTnT17Vjt37lSmTJkcbqX766+/lD17dp49gp21LUVFRenu3btKnjy5oqKitGTJEgUGBipXrlyaN2+ekiZN6nCb5pO2gecbIekl07t3b82YMUN9+vRR/vz5VaVKFZUtW1bTp09XxowZ7cvdvHlT8+bN02effcatB7Cz7vxHjBihDRs26N69e/Lx8dHMmTOVJUsWrVixQh07dlStWrXUoUMHe1ACYjzpGcf79++rcuXKyp49uxYsWODQ1o4ePapJkybpiy++UEBAgCSCNh6xtpNly5bp1KlTcnV1VbFixVS2bFldunRJDRs21MWLF7Vjxw5lzJgx1jNHnNRCin0xedeuXTp48KA++OAD1alTR0WLFtWcOXM0adIkZcmSRXPnzlXSpEl5hu1FFu9vYoLTPP6ixePHj5u8efOaTZs2GWOM2bVrl0mSJIn9TeMxL857/KVnvGkcj/vyyy9NmjRpzOzZs81PP/1kMmfObPLmzWt/id7y5ctN1qxZTcOGDc3Zs2edXC0SE+t+KeaFsTE2bNhg3NzcTO/evU14eLiJjIw0ISEhpnr16ubtt9/+25fHAl27djXp06c3jRs3NpUrVzY5cuQwo0aNMsYY+4vRc+TIYc6dO+fkSpHYffnllyZdunRm0qRJZuXKlSZ16tSmWrVq5tatWyYsLMzMmjXLFCtWzFSoUMGEhoY6u1zEIy6dvKBatmypdevW2e/Blh6NBGWz2VSpUiWtXr1alStX1ujRo9WyZUvdvXtXa9aseeLVWa6QwOr8+fPauHGj5s+fr2bNmunu3bsKCQnRp59+qlSpUkmS6tWrpwEDBig0NFSZM2d2csVILKxXaseMGaMWLVqofPnymjlzpi5evKiqVatq2rRpCgwMVIUKFVShQgVVq1ZNFy9e1IoVK+zPuAFWK1eu1OLFi7Vq1SrNnz9fjRo10qVLl5QuXTpJUo4cOTR37ly5ubmpc+fOTq4WidmRI0e0atUqLVu2TJ988okyZcqk4OBgNWzYUClSpJCHh4c+/PBDNW3aVNmzZ+eF1S86Z6c0xI/ChQubDBkymI0bN9p7hi5cuGCyZ89uunfvbvz8/MzkyZPty//666+mfPnyZu/evc4qGc+JgwcPmrRp0xpjjPn++++Nt7e3mTJlijHGmLt375qxY8ea8PBwh3XoAYBVjx49TOrUqU1gYKBp27atKViwoGnRooX9Kv+RI0dM7969TefOnc3XX39t782mVxtPMnz4cFOnTh1jzKNebB8fH4d90qFDh4wxxly+fDnWnRKA1ZEjR0zBggWNMcYsW7bMeHt728+V7t69a9auXWsiIyNNRESE/e4bjm8vLkLSC8b6j7V69eomffr0ZuPGjfYu4Y4dOxovLy/zySef2JcLDQ01tWrV4nYWxBJzELB+f//+fVOlShXTuXNn4+3tbaZNm2Zf5vfffzdVqlQxP/30U6z1AWOMWbhwoXnllVfMvn37jDHGbNq0ybi6uprXX3/dfPDBB+bMmTPGmNi3/XJyi8fFHK9GjRplOnbsaH744QeHk9ro6GizZMkSM3DgQBMSEmJfj7YEY558fDp8+LDx9/c3I0aMMMmTJzcTJ060z9u+fbupWbOmOXjw4D9uAy8O7qN6wbi4uNgfIvz+++9VrVo1NWvWTHPmzFHlypXVvHlznTlzRj/++KN69+4tT09P/fzzzwoKCtKBAwfst7PwECsebweRkZFyd3eXzWZT+vTpNX78eH388cdq3bq1pEejk3Xr1k3u7u4qU6aMJIbTRWxJkiRRo0aNVKhQIa1Zs0YtWrTQxIkT9fDhQ/Xt21eurq7q27dvrKF0GaQBj++TYr7PlSuXvvjiC40dO1azZ89W06ZNJUkPHjzQjBkzlCtXLvn4+NjXoy3B2pasI9Tly5dPtWvXVvfu3dWlSxd9+umnkh49rjBs2DC5ubkpX7589u1wjHuxMbrdC8o62kq1atV06NAhzZ8/X5UqVdJvv/2mtWvXau7cucqVK5eyZMmiMWPGyM3NjVFaEMvw4cO1e/duXblyRR9++KHef/99ubq66p133lFoaKjy58+vbNmyaePGjbp9+7b2798vd3d3wjYcRrGL+f7Bgwe6e/euXF1dVbNmTb333nvq2rWrHjx4oHz58ikiIkLNmzfXgAEDnFw9EhPr/uTbb7/VrVu35OPjo+rVqytZsmQaNWqUunXrpsmTJ6tw4cIyxqhnz566du2a9u7dKzc3t1ijKuLlZG0HY8aM0Z49eyRJZcqUUfPmzXXt2jW1b99ee/fuVY8ePXT//n39/PPPunz5sg4ePMjx7SVCSHqBPR6UDh48qAULFqhSpUqSHr17JOaFjRJD6uIR686/f//+Gj9+vJo2bap79+5p1apVqlSpkgYNGiQ/Pz9NmDBBW7duVapUqZQtWzaNGDGCsA1Jju3o/v37ioiIcHiR8KFDh1S7dm0tWLBAZcqU0cmTJ9W3b19Vq1ZNTZo04QQEdtaT2k6dOmnevHny8fGRzWZTZGSk1q5dq9dff12DBw/WmDFj5OnpqUyZMillypT6/vvv5e7uzvENkhzb0uDBgzV06FC1adNGhw8f1s2bN5UqVSp7CB83bpxWr16tHDlyKHv27Bo7dizHt5cMIekF93hQ+u233zR37lyVKVNGnp6e9uW4wobHnT9/XpMnT1blypVVsWJFSdKmTZvUs2dPvf7665o1a5ZsNpv9KwYnI7AaOHCgvv/+e127dk2VK1dWkyZNVLp0aZ08eVL169dX5cqVVbt2bQ0bNkyenp5avny5bDYbV2ohyfHYtG/fPnXs2FFjx45VtmzZdOPGDXXt2lV79+7VL7/8ouzZs+vo0aN6+PChkiZNqtdee83hFnQgxh9//KE+ffrok08+UeXKlSVJ3333nQYPHqy0adNq6dKl8vT01N27dx1u1eT49nIhJL0ErAeImjVrav369dqzZ4+KFCni5MqQWH377beqU6eOUqdOrcWLF9tDkiT98MMPql27tjZs2KAKFSo4sUokRtZw8/XXXyswMFA9evSQp6enJk2apAwZMuizzz5T3bp1NWDAAK1YsUK3bt1StmzZtHXrVrm7u3PRBrEsWbJEs2fPloeHh5YvX24fevnu3buqU6eO7t+/r23bttmfLYlB2MbjZs6cqa+//lrGGC1fvlx58uSRJEVERGj58uUKDAzUtGnTVLx4cYfzJ/ZLLx/2HC+BmO5hSVq3bp06deqkggULOrkqJGZFihRRu3btdOPGDZ0/f16S7G2oatWqevXVV7V//35nlohEKuaEdN++fXJ1ddX06dPVtWtXff7559q8ebOSJEmiMWPG6Pr16+rXr59WrVqlDRs2aNu2bXJ3d1dkZCQnInAQFhambdu26ejRo/rzzz/tASkyMlI+Pj5q3bq1bt68qaCgoFjrEpDwuGrVqillypQ6ceKEtmzZopi+And3d1WvXl2XLl3SoUOHJDm+J5L90suHvcdz6u9eqPh3061BaeTIkXJ1dVVERES81Yfnx5PaTPr06dW7d281a9ZMn376qTZv3mw/WISEhOjhw4fy9vZO6FLxnPj1119VtGhRffHFF7p7966kR7epZMyYUTNnztTvv/+uOXPmSHr0os+8efPKxcVFUVFR3BaFWPskT09PDR48WM2aNdOtW7fUsWNHRURE2NtK+vTpFR4ervv37zujXCRiTzq+ZciQQStXrlSJEiU0f/58rV271mF++vTplSxZsoQqEYkYt9s9h6y3Dxw5csR+5fXNN9+MNd/K2lXMfbWQHNvE7NmzdfnyZaVOnVpt2rSRJPsJybJly9S2bVulT59e27dv19mzZ3Xw4EFOaPFE9+/f15w5c9S9e3e1bNlSY8aMkXn0Xj65uLioZs2aypkzp8aMGePsUpHIWI9f+/fvl5+fn5IkSaJMmTLpzp07CgwM1I8//qj8+fOrf//+unXrlnr06KF79+5p27Zt9BzBznp8W7hwoU6dOqVChQopX758ypQpky5fvqx3331Xd+/e1VtvvaU33nhD69at059//qkjR45wfIN4mexzxvrisi+//NLkz5/fZM6c2RQqVMi0aNHiqdabOHGief/993lxLOz69etnkiVLZipVqmRsNpupW7euOX36tDHGmJs3b5rWrVsbm81m3nvvPbN06VL7y4kjIiKcWTYSgb/bjwQHB5sxY8YYFxcXExgYaJ8eHh5u8uTJY3r37p1QJeI51L17d5MmTRqTNWtWU7p0abNt2zZjzKP9UY8ePYyPj49JmTKlqVevnmnWrJl58OCBMebv2yNeXr169TKpUqUy+fLlMwEBAaZZs2bmt99+M8YYc/nyZVO6dGn78a1v37729XjpMAhJz6mhQ4eaVKlSmR07dphbt26Zrl27GpvNZvbs2WNfJiYYWQPSlClTjJ+fn1m2bFmC14zEw3oiERoaaurXr29++eUXY4wxR48eNSlTpjRVq1Y1f/31lzHGmGvXrpk2bdoYLy8vs2PHDvt6eLlZ29F3331nFixYYGbMmGGf9vDhQzNq1Cjj4uJiqlevbtq2bWtq165tcufObcLDw51RMhIp63Fq586dJnfu3GbHjh1m/vz55sMPPzSpU6c2mzdvNsYYc/v2bdOzZ09TpEgR06lTJ/vFmocPHzqldiQuMful6OhoExISYurWrWv2799vjDFm5syZpnz58qZu3brm8OHDxhhjgoKCTIkSJUytWrXMhg0b7Nuxtkm8nAhJz6GYk9oFCxYYY4z59ttvjZ+fn5k2bZoxxvFAYb0SMmXKFOPr62uWL1+esAUjUbGe2B47dszs37/ffPbZZ+by5cv26X/99ZdJmTKlqVatmjl16pQx5tEV3CZNmhg/Pz+zZcuWBK8biYv1BKJHjx4mS5YspmDBgiZLliymYsWK5uLFi8aYR/urcePGmWTJkpkSJUqYXbt22QMSPZEwJnbvz7Zt20y3bt3sn48fP26aNm1qUqZMaQ9KN2/eNF26dDHFihUzffv2JXTDGOPYlk6ePGnOnj1rateuba5evWqfPm/ePFO+fHlTr149e4/SpUuXTNGiRU2FChXMmjVrErxuJE6EpOfA41czHjx4YHLlymVWrVplfvjhB+Pt7W0mT55sjHl0K8uwYcPM+vXrHdaZOnUqAQkOvvjiC5MlSxbj5+dnkiVLZlauXOkw/6+//jJp0qQxhQsXNpcuXTLGGHP9+nVTp04dkyFDBvvtLXi5ff3118bf39/s3bvXGGPMjBkzjM1mM6VLlzbnzp0zxhhz7949M378eGOz2cyoUaOMMQQkxDZ06FDTqFEj89Zbb5kPPvjAYd7x48dNs2bNTJo0acz3339vjDHmzp075ssvvzS5cuUyX331lTNKRiLVvXt34+/vbzJmzGjSpk1rjh496jB//vz55q233jLly5c3J0+eNMYYc/XqVfPqq6+amjVrmnv37jmjbCQyhKREznpV5M6dO/bvP/30U1OnTh3j6+trpkyZYp9+4cIFU7NmTTNz5kz7tJkzZxoXFxezYsWKhCkaiU50dLRDW1q/fr3JkyePWb58uVm9erXJnj27qVq1qtm+fbvDesePHzfVqlVzOKG9ceOGPTTh5Xbp0iXTqlUrs3TpUmOMMatXrzZ+fn5myJAhJleuXKZMmTLmzJkzxphHPUqjRo0ynp6eZtCgQU6sGomFdZ8UGBho0qRJYz788ENToUIF4+rqag9DMU6cOGHefvttU61aNftdErdv3zb9+/e3tzO8nKxtafv27SZjxozmu+++M4GBgaZIkSKmUKFC5o8//nBYZ9q0aeazzz5zWDcoKMj+PC5ASErErP9wBw0aZJo0aWK/9enbb781yZIlM5UrV7afsF67ds3UqFHDlC5d2n4AuXfvnhk5ciTdxy8xa7g2xpi1a9ea1q1bm8GDB9unHT161OTJk8fUqFEjVlCKwZV/POmh+JUrV5qgoCCzb98+ExAQYCZMmGCMMWbChAnGZrOZ1157zX6rS2hoqBk8eLBJmTKluXnzZoLWjsTrzz//ND179jQ//fSTMcaYK1eumDZt2hhPT0+zceNGh2XPnz9vb4cxxzmeHUGMCRMmmEGDBpmvv/7aPm39+vWmRo0apnjx4rGCUoyoqCgGakAshKRE6PETkW7dupn06dOb6dOn2+/zN8aYuXPnGj8/P1O8eHFTtGhRU6pUKVOgQAH7vdkx/+B5wP7l1aZNG9O/f39jzKN2dfXqVVOkSBHj6elpmjZt6rDs0aNHTd68ec3bb79tfvzxR2eUi0TMul+aO3eu/dmQGOPGjTPVqlWzh585c+aYNm3amObNmzsE7NDQUALSS6xr167mwoUL9s8bN240NpvNpE6d2iEQ3bx507Rp08YkSZLEbNq0KdZ2GMUOZcqUMRMnTrR/vnLliqlQoYKx2WwOz7QZ85+gVKpUKfuADcB/Q0hKZEJCQhw+r1271vj7+5t9+/bZp92+fducOHHCGGPM4cOHzaRJk0z37t3N3Llz7cGIq/4w5tHJbExojrnH+o8//jA1atQwefLkMUuWLHFY/vjx4yZNmjSmS5cuCV4rng9du3Y1mTNnNt27dze3bt2yX8Vv3769yZkzpwkPDzfBwcGmdu3aZtiwYfb12Cfh3LlzplSpUrHaQt++fY3NZjPjxo1z6BW6efOm+eSTT4zNZjO//vprQpeLRCwiIsKsWLEi1kXg3bt3mzp16pgUKVKY48ePO8zbsGGDKVq0qGnTpk1ClornGCEpEfn4449Nu3btjDH/uX1g9uzZpkyZMsYYYw4dOmQGDhxocuTIYTJmzGhatmxpbty4EWs7dBnj8dtPZs2aZerXr2+uXLlijDHm999/N5UrVzZVqlSJNZjHuXPnaEN4ookTJ5rUqVObAwcOxBpN7NSpU8bf399kyJDB5MyZ0+TNm5dgBLvHe34WL17scBLbpUsX4+HhEevCzfXr183w4cNpS/hbgwcPNh07drR/3r9/v6latarJnDlzrKC0e/dueiHx1Hg1dSIRHR2td955R6NHj5YkhYWFSZLSp0+vHTt2qGHDhqpevbr+/PNP9ezZU7169dLatWt16dKlWNtydXVN0NqR+MS8ZTzGpUuXdO7cOfXt21dBQUHKkyePRo4cKWOMpk2bplWrVtmXzZIli1xdXRUVFZXQZSMRM8bo4MGDatWqlQoUKCAXl0eHj+joaElS9uzZtWfPHn366afq2LGjDh48KDc3N9oRJMmhvdy6dUuNGjVSx44dderUKUnSiBEj1K5dOzVp0kRLly61r5c6dWp17dpVbm5uioyMdErtSLyio6Pl4+OjsWPHql+/fpKkggULavDgwXrjjTdUtWpVnTx50r58sWLF5OLiYt9vAf/I2SkNT77qX7JkSXP9+nVjjDFLly41LVu2NPPmzbO/y+bmzZumQIECZufOnQleL55Po0ePNiVLljQfffSR/UH63377zVSrVs0ULFjQ/tA08CSRkZGmePHipkmTJvZpMfuuBw8emCNHjjxxHcAqps0cO3bMpEqVytSqVcv+0mpjjOncubNJliyZmT17trNKxHMmPDzczJgxw7i5uZnevXvbp+/bt8/UqlXLeHh4mPPnzzuxQjyv6ElKBB6/6h8dHa3IyEi1aNFCN2/eVP369TVx4kR9+OGHSpMmje7fv6/GjRvLy8tLxYoVc1LVeF7EXDHr2LGj6tWrp+PHj+vLL79UUFCQ3njjDQ0ePFhly5ZVmTJlnFwpEjMXFxcVL15c58+f17FjxyT9Z991/vx5de7cWb/99pvDOvRq43E2m01RUVF67bXX9Msvv2j79u0OPUojR45Uo0aNNGvWLCdXiueFu7u7mjRposmTJ2vo0KHq06ePJKlQoULq1auX2rdvrwwZMji5SjyPbMYY4+wiXmbR0dH22xBiREZGatmyZRo/frySJ0+u+fPnK2XKlLp//76mTZum1atX6/79+9q1a5fc3d2fuA3AytpGRo0apZUrV+r1119X//79HQ4etCX8k0OHDql8+fJ6++231b59exUuXFhBQUFq27atQkJC9OOPPxKM8FSioqLk6uqqEydOqFixYipbtqxGjx6tHDlySGJfhLiLiIjQnDlz9Omnn6pnz54aMGCAw/yYNgc8LUKSE1kPAnv37rV/LlKkiIwxWrZsmUaPHq2UKVNq/vz5SpEihVatWqU9e/Zo0KBB9nu03dzcnPyb4HlgbW9jxozRpEmT9NFHH6lHjx4yxsTq0QSsYtrP7t271aRJEyVNmlR37txR2rRpFR0drT179nDRBnFiDUqlSpXSq6++qmXLliljxoySCEqQTp06ZQ/OTyMiIkJz585V69atNXXqVLVu3Toeq8OLjpDkJNaT0u7du2vRokWy2WwKCgpS48aN1atXL2XPnl1LlizRuHHjlCpVKs2aNUupUqWyb4OrIogr60nHkiVL9N5779GG8NRi2s+ZM2d04sQJ/fbbb8qWLZvq1asnV1dXLtogzmKOY3/88Yc6d+6s9evXE4wgSRo8eLD69OmjX3/9VYULF37q9cLDw/XDDz+oevXq7I/wPyEkOdmECRM0YMAArVmzRqlSpdKFCxfUpEkTlSxZUlOmTFGqVKm0ePFi9e/fX++8845GjBjh7JKRiPzdldZ/ugL7+Dyu1iIu/q7XkYs2kGK3j6fppX48XBO2IUkPHjxQgwYNdPjwYa1atSpOQSlGdHS0bDYbd0rgXyEkOVmzZs2UNGlSTZkyxX4wOXTokMqWLavPP/9cgwYNUmRkpLZu3aqKFStyEgI7a7jZsGGDbDabvLy8VLp06VjzrawnLVevXlWaNGloVy+xJ7WTmDbyTye4hGs8ztomLl++rBQpUihJkiT/9QSVtoTHxQTlyMhI1a9fXwcPHtSKFStUqFChf1zP2pbOnTunrFmzJkS5eEGxV0pAj+fRiIgIXbp0SaGhofb54eHhevPNN9W/f38tXbpUN2/elJubmypXrsy7a2BnjLEfCLp06aLGjRurTZs2atSokb766itJeuK7IKwnvWPHjlX9+vV1586dBK0diYf1hOKXX37R999/r19++UX37t2TFHvkzRjW9hcUFJQwxSLRi2kT/fr1U+3atZU/f36NHDnSPnLdk1jb0jfffKNx48YlSK1IvKKjo+09iUuXLlXlypV1/vx5NWnSRPv27fvb9axtaerUqfr444919erVBKkZLyZCUgKJ6fKVpNOnT+vatWtyd3dX06ZNtXz5cm3evFkuLi5yd3eXJHl6eip16tTy8fFx2A5X/CH95+T13Llz2rx5s7Zs2aI1a9aoW7duGjhwoHr16iXJMShZA9LUqVPVv39/ffrppw7PueHlEnNC0bNnTzVu3Fj9+vVTvXr11LJlS+3YseOJ61jb0YQJE9ShQwfdunUrwWpG4mO9GDN37lxNnjxZHTp0ULly5bR48WINGjRIx48fj7Xe4/ukL774QpkzZ06wupE4WfdLnTt3ljFGXbp0kZeXl+rUqfPEoGRtS9OmTVPnzp3Vpk0b+fv7J2jteMHE/6uYYNWzZ0+TJ08ekypVKtO1a1ezYsUK0759e5MrVy6zfv16ExkZae7cuWOqVatm3nvvvVgvmgVifP3116ZRo0amXbt29nZy7949M3nyZOPm5mZ69eplXzYiIsL+/ZQpU4yvr69ZsWJFgteMxGfixInG39/f7Nq1yxhjzIABA0ySJEnM1q1bYy1r3R9NnTrVeHl5mSVLliRUqUjkdu7caT7//HOzaNEi+7RvvvnGlCxZ0jRt2tQcO3bMPj0qKsr+/ZQpU4yfn59Zvnx5gtaLxOvs2bMma9asDvuXoKAgU7lyZZM5c2azb98++/TH2xLHNzwrhKR4Zv3Hu3TpUpMxY0azatUqM2DAAFOiRAnz/vvvm9GjR5suXboYV1dXkzNnTvPaa6+Z/Pnzm/DwcGOMISghlnv37plu3boZHx8fU6VKlVjzpkyZYjw9Pc1nn33mMG/atGnG19eXkxHYtWrVyv6W+mXLlhk/Pz8zadIkY4wxoaGh5vbt28YYx/0QJyJ43LZt20z27NlNqlSpzMKFCx3mTZ8+3ZQqVco0b97c/Pbbbw7zpk6dyj4JsZw4ccKkSJHC7N692xjzn3Op06dPm0yZMpmCBQuanTt3OqwzefJkkzx5ctoSnhlCUgL5+eefzeeff25mzJhhn7ZmzRpTqVIlU79+fbNx40Zz6NAhM3XqVLNgwQITGRlpjHHsAcDLK+YE1Xqieu7cOTNw4EBjs9nM2LFjHZa/f/++GTlypClTpox9nenTpxubzWZWrlyZcIUj0YqMjDRRUVGmWrVqZvny5ebXX3813t7eZvLkycaYR/ueMWPGmDVr1jisx1V//J3hw4ebDBkymAYNGpgLFy44zJs5c6bJmTOn+eqrr+zTJk6caJImTUrYfsn93YXgfPnymebNmztMu3fvnilfvrzx8PAwtWvXtk9funSp8fLyMsuWLYvXWvFyISQlgCtXrpgcOXIYX19fM3r0aId53377ralYsaKpU6eO2bNnj8O8mKCEl5u1N/Lu3bsmNDTU/vnixYumb9++xtvb24wfP95hvYcPHzocfA4dOmRWr14d/wUjUbK2I6v+/fsbX19f4+HhYRYsWGCffufOHVOxYkUTGBhonzZ9+nTj7e1NQHrJ/V1bMsaYIUOGmPz585tu3bqZixcvOsxbu3at/bh27do107JlS7N06dJ4rRWJm7UtnTt3zpw5c8bebqZPn24KFChg7+k25lHvdoMGDcyhQ4cc1p09e7bZtGlTwhWOlwJDgCeQ3377TfXr11fWrFk1cuRIvfHGG/Z533//vbp3765atWopMDDQiVUisbGOPjZ69GitX79eUVFRypEjh6ZNmyZJunTpkqZNm6YxY8YoMDBQn376qcM2zKOLIQyx+xKztqOdO3cqLCxMr732mtKnT6+rV6+qbdu2OnTokH766SdlypRJ165dU8uWLXXr1i398ssv9pGm5s2bJ19fX73zzjvO/HXgRNa2tHbtWv31119Knz693njjDeXJk0eSNHDgQK1evVqVK1dWhw4dlCFDBodtmP9/yD44OFh+fn4J/jsgcTCWwRb69u2rzZs366+//lLhwoVVqVIlderUSf369dOKFSuUPHlylS1bVlu2bNHDhw914MABXmCNeEdISkCHDx9WixYtVLhwYXXo0MF+QJEenbgUK1aM0evwRD179tTs2bPVuXNnJU+eXL1791bhwoW1atUqeXh46NKlS5o+fboGDBigZcuWqV69es4uGYlQly5dtGTJEt24cUNFihRR06ZN1apVK23btk0DBw7UL7/8ohw5csjDw0MeHh7avn273N3dORGBJMeT2u7du2vevHl69dVXdf36dQUEBKhVq1aqU6eOJOmrr77St99+q0KFCmnQoEFKnTq1EytHYjZw4ECNHTtWixcvVvr06TV48GAtWbJE586dk4+Pj/bs2aMpU6YoKipKfn5+mjlzptzd3Xm/FuKf0/qwXlIHDhwwBQsWNK1btzZ//PFHrPncYofHffvtt+b111+3P6T67bffGm9vb+Pt7W2KFy9uv/3u3LlzZvr06TzHBmPMo/v8rbejbNmyxRQoUMDs2LHD7N+/33zwwQemePHiZty4ccYYY8LCwsyiRYvMN998Y7799luei8TfGjNmjMmcObN9RMSRI0caT09PU7JkSYfRyLp06WKaN2/O4EP4W9evXzeVKlUya9euNcYYs379euPj42O++eabWMtaz4/YLyEh0JPkBAcPHtTHH3+srFmzavjw4QoICHB2SUjEVq1apWPHjunLL7/U999/r6ZNm2rgwIHKmzevqlSposqVK2vZsmVKkiSJfR2u/L/crl27prRp09o/r1mzRuvWrVPatGk1aNAgSdLNmzfVs2dP/fbbb3r//ffVsWPHWC+PjYqKoncbDu7evavOnTvrzTffVLt27bRmzRo1a9ZMbdq00e7du3Xv3j316dNH7777rqT/9D4ZSy8UEOPWrVsqUqSIVq5cqYsXL6phw4YaMWKE2rZtq7CwME2fPl1FihRR0aJF7evQlpBgnBrRXmJ79uwxLVq0+McHYPHy+bsrrmfPnjV37941JUuWNAMHDjTGPBoQJHfu3MZms5mPPvooIctEIta2bVvz5ZdfGmMeXXm9deuWKV26tEmaNKmpV6+ew7I3btwwbdq0MaVLlzb9+vVzQrV4Hh09etRcvHjR/P777yYgIMA+INGcOXOMl5eXee2118yGDRvsy9OTBGOePODHrVu3TNWqVU3r1q1NihQp7KNrGvNoGPDatWubb7/9NiHLBOy4mdNJihYtqhkzZsjFxcXhbeV4eUVFRdmvjl29elU3b95UWFiYJClr1qy6cOGCLl++rBo1akiSbDabChUqpF9//dU+iANQsWJF9e/fX5J07949pUiRQvPmzVONGjX0+++/a86cOfZlU6VKpSFDhtgHcDDcWID/Z4xRVFTUE+flzp1bGTNm1M8//6xMmTKpVatWkiQPDw+VLVtWzZs3V+XKle3Lc9Uf1ueHLl26pNu3b0uSUqRIoRo1amj69OmqWbOm2rRpI0kKCQlRp06ddO/ePfsxD0ho3G7nZIZu45fekiVLVKxYMWXLlk2S1KtXL23cuFHnz59XlSpVVKNGDTVq1Ej37t3Ta6+9piJFiqhDhw4aNGiQjDHatGmTXFxcuDXqJff4vmTOnDlasWKFxo4dq4CAAJ05c0aff/657t+/r5YtW6px48b2ZUNCQuTt7S0XFxf2SYi1L5k6darOnj2rO3fuqE2bNgoICFDy5Mk1ceJETZgwQVOnTlXJkiVVr149FS1aVF9++aVsNhv7JMTSr18/LVq0SN7e3nr99dc1f/58SVLv3r01bNgw1a5dW8YY3bx5U7dv39b+/fsZpAFOQ4tzMk5GXm5r1qxR48aNNXv2bN28eVOzZs3SN998ow4dOqhbt26SpK5du2rixIny9vbWlClTdPjwYbVt21YRERHasGGDvTeSk5GXW8z1rpie6evXr+v69evq37+/zp49q4CAAI0ZM0ZeXl6aMWOGFi5caF/X19fX3o7YJ73c2rVrpzx58igyMlLSo/1P9+7ddfToUe3YsUO1atXS+PHjdfPmTZUpU0Zp0qRRkyZNlCtXLp06dUrdu3e3P4PEPgnWO2UWL16syZMnq3fv3nrnnXd06NAhFS5cWJI0aNAgzZo1S1mzZlXKlCn1zjvv6MCBA/bRNQlIcAZ6kgAnGzlypMaOHat27drp/PnzKly4sFq0aCFJOnv2rGbMmKEFCxZo9uzZKlu2rO7du6fLly/rlVdekYuLC4M0wMHBgwdVoEABSdLkyZO1cOFCZc2aVYMGDVK2bNl0+vRpderUSadPn9bIkSNVpUoVJ1eMxGTXrl1q1qyZ/P39tWLFCn388cfq2bOnihQpIunR+2xWr16tFi1aqFOnTtq1a5fOnTunW7duqU2bNnJzc2OfBEmOvdsrV65UcHCw3N3d9eGHHyoqKkq7d+9WixYt5OPjo/3790uSIiIi5O7ubt8GvZFwKmc8CAXg0ZDLMSZOnGjSpUtnvL29zcSJEx2W++uvv0yJEiXM8OHDY22DgT9gbQPbt283adOmNfPmzbNPmzBhgildurRp3LixOXPmjDHm0QPRXbt25ZUDeKJ9+/aZXLlymVdeecUUKVLEnD592mH+F198YdKnT2/u3r0ba13aFCpUqGAOHDhg/3z8+HGTJk0aY7PZzJw5c+zTo6KizC+//GJy5cplihYt6oxSgX9E/yXgJB4eHpKkr7/+Wh988IECAwMVGRmpjRs36vTp0/blcuTIIX9/f+3bty/WNrgF4eVmvU9//vz5Wrhwoe7fv68vv/xSc+fOlfTo9qmGDRvq/Pnz6tu3r/766y+9+uqrGj58uFxdXf/24Xy8XKy3RRljNHv2bKVPn16HDx/W/fv3JUnh4eGSpD59+uj+/fvavHlzrO1w1f/lFhwcrJIlS+r111+3T8uYMaMmTpyonDlz2vdL0qPjV/HixTVr1iydOHHCPgAIkFhwhgUkMGO5w3XmzJnq06ePjh8/rhYtWmj48OH20epOnTol6dF7SS5evKjMmTM7q2QkUjEBqUePHuratavy5cunPn36KFu2bBo0aJCmT58u6VFQatSokfbu3asFCxZI+k875KQWxhh7W+revbt69OihtGnTauTIkcqePbtatmypkJAQ+4WdmzdvKnny5PLx8XFm2UiE/Pz8NGjQIHl6emro0KHavHmzvL29VbNmTQUGBurPP/9UnTp17Mu7uLioWLFi2rFjh6ZOneq8woEn4JkkwEm2bNmib7/9VsWLF1fDhg3t00eNGqXAwEBlyJBBBQsWVHBwsE6fPq29e/c63KsNSNKpU6dUq1YtBQYG2k8+Dh8+rIkTJ2rz5s0aMGCAPvzwQ0mPngt45513CEZ4ouPHj+vjjz/WoEGDVKZMGUnS/v371bBhQ/n4+KhDhw5KmTKlpkyZosuXL2vfvn20JTzRw4cP1bhxY3333XfavHmzypQpowcPHmj9+vXq2rWr3nzzTa1cuTLWejyDhMSEniTACbZu3aqOHTtqwYIF8vX1lfSfW1k6d+6sgQMH6uTJk/rjjz9Uu3Zt+zCoMSNOATE8PT0VFBSku3fv2qflz59fn376qaKjo9WtWzf7u5Hq1q3LLXaws14jDQwM1Keffio/Pz/lz5/fPr1QoUJatGiRjDFq0aKFNm7cqHz58unXX3+lLcHu8evtSZMm1ZQpU/TBBx+oatWq2rZtm5IlS6bq1avr66+/1pEjR1S2bNlY2yEgITEhJAEJ4PEDSIECBVSrVi3ZbDbNnj1bERER8vDwsAelTz75RL1791bWrFnVrFkz+8kII0a93J704mlPT08VLlxYhw8f1s2bN+3T33zzTRUpUkQ5c+bUxIkT9eOPP9rncSIC6T+voIiMjFSJEiX0008/adu2bTpz5ozDcoULF9Y333yj9OnTKyoqSoGBgfaLNrQlWF8dcP36dV24cEGSlDZtWk2cOFF169ZVtWrV7EGpWrVq6t+/v9KlS/fEfRqQWBCSgAQQcwCZNGmSNmzYoOTJk6tnz55q27atTp48qd69e8cKSl9++aWWLl3KO0cgyXGQhgsXLujy5cuSpDRp0tjfWD9//nxdv35d0qNn2YwxatiwoTw8PLR161an1Y7Ea8qUKWrevLkKFiyoX3/9Vffu3dPIkSN15coVh+UKFSqkzZs3a/z48fZpXLR5uc2cOVOhoaH2/VKvXr1UsWJFvfHGG6pTp44WLFggLy8vffPNN6pbt65q1Kih7du3K1myZKpXr56WLVtmfz8bkBixhwMSSFBQkNavX69Dhw5p7ty5qlChgrp06aLIyEht2bJFffr00aBBg+Th4WF/z0hMQOIFn4g5Eendu7cWLFggNzc35c6dW2vWrFHHjh0VEhKiIUOGaPPmzUqfPr2OHDmisLAwLVu2TDt37tSePXtoS3iinTt3qmfPnho+fLh++uknlS9fXkmTJtWAAQPk7+8v6dGFntdee00Sz41A2rt3r1q1aqUjR45o9OjRmjRpkmbMmKEhQ4bIx8dH06dP18SJE3X58mV17dpVkyZNkru7u8qVK6eDBw863NLJKK1IrBi4AYgn1iv/MQ4cOKAxY8Zox44dmj59uipWrKjg4GD7yUm+fPk0YcIETkBgZ21HixcvVufOnfX1118rODhYo0ePlre3t3788UelTJlSS5Ys0Z49e/THH38oR44cGj16tDw9PVWvXj1lyZJFI0eO5ITkJfakfZIkzZ07V4MGDVLFihU1atQo7d+/XxUrVlSrVq3Up08fZciQwQnVIrH79ttv1bBhQ7Vv316pUqVSunTp1KxZM0mPRkAcMGCA9uzZo5EjR6p06dK6evWqpk+frh49etALiecCIQmIZ9evX1eaNGnsnw8cOKCRI0dq165dmjFjhipUqKCQkBB9+eWXCg8P19SpU7naj1hWrlypBw8eKCIiQi1atJAknTx5UnXr1pWbm5s2b96slClTOqxz/fp1jR07VpMnT9aOHTuUO3duZ5SORGbHjh3Kli2bMmXKZJ82e/ZsDRkyROXLl9eECRP066+/qmzZsho6dKi6devmxGqRmK1evVqNGjVSWFiYva3E9Fjfu3dPBQoU0Lvvvqvhw4c7rBdztwSQmHFJEYhHS5cuValSpXTkyBH7tIIFC6pz587KnTu3WrVqpV27dsnX11fDhg2zBySuXcDq4sWLatq0qZo2barg4GD79Jw5c2rVqlWKiopStWrVFBQUZJ9369Ytde/eXYsWLdLmzZsJSJD06Hm2KlWqaPr06Q7PHTVv3lzdunXTzJkz1bFjR+XPn1+HDh1S586dnVgtEpvHj0116tTR6tWr5e3trZ07d+r27dv2ed7e3ipbtqwuXLgQ67kjAhKeB4QkIB4lS5ZM2bNnV9u2bR2CUqFChfTOO+/ozJkzeuutt7Rv3z55eXnxDBIkxR7FLlOmTPr+++9VsGBBLV++3D7ssjFGr7zyilatWqVz587pyy+/tK+TMmVK9e/fXz/99JPefPPNhCwfiVjmzJm1YcMGzZkzR9988419ABDpUVAKCAjQvHnzNG3aNOXLl09ubm68egCSHEexe/DggX161apVNW/ePG3YsEG9evXSlStXZIxRaGioDh48qNSpU3ObL55L3G4HxLNNmzZpzJgxunHjhr755hvly5fPPn3mzJkqVqyY2rdvz3NIkOT43Mjs2bN17NgxhYeHq2TJkkqXLp3atGmjgIAArV+/XpLsofrSpUvy9/e3tyPCNv7Jjh071KhRI7Vu3VqtWrVShgwZdOXKFQUGBqpw4cJq3Lgx+yQ80bBhw/Trr79KejSiXe7cuZU0aVKtWrVKjRo1Uq5cuZQrVy6Fh4frzJkz2rdvHy9Cx3OJkATEE+tJ6saNGzV+/HhdvHhRo0ePVo4cOdShQwflzJlTw4YNk8SIUXDUrVs3zZ07Vx988IEuXLig3377TdWqVdN7772n999/XwUKFNC6detirUc7wtPasWOHmjVrptKlS6tw4cL6/vvvFR0drR9++EESbQmxjR07VgMHDlSbNm20du1ahYaGqk+fPqpbt658fHz03XffqXnz5vLy8tLcuXNVunRpubq68gwSnkuEJCAeWYPSTz/9pMmTJ2vZsmXKmTOnPD09deDAAbm5uXHVHw42bNigTz/9VIsXL1bRokW1bNkyNWnSRLNmzVKjRo3sJ7cpU6bU3r17nV0unmMHDhxQr169dOHCBWXLlk2rVq2Su7s7+yRIij0i4oABA5QvXz69++67kqTGjRvrwIED6tatm+rXry9vb28tW7ZMEyZM0E8//SSbzUbYxnOLkATEM+vJRnh4uHbt2qXw8HBVrFhRrq6uHEAQy8yZMzVnzhz9/PPPWr58uT766CMNHz5cbdu2VWhoqPbs2aPIyEhNmDBBK1as4H5//E/CwsL04MEDJU+eXDabjav+kOR47Fq/fr3u3r2r77//Xs2bN1f58uXty3344Yfav3+/unfvrrp168rX19c+7++GnQeeB+wFgXhmvRrr4eGhcuXK2T8TkPAkbm5uypw5s9avX68WLVpoxIgRatu2raRHJyt79+5Vx44dtWrVKkmciOB/4+npKU9PT0mP2hIBCdaA9MUXX2jGjBny8fHRpUuX5OHhoQIFCsjPz0+SNH/+fDVv3lydOnVSmjRpVLNmTft22C/heUbrBf6Fx0cf+2/T/24+AQlPEnOLXc2aNTV+/Hh7QHr48KGmTp2qoKAgh3dvcSKCZ4W2BOk/F/cOHjyo48ePa/369Tpw4IA+++wz7du3TxMnTlRISIh9+dmzZ6tz586qVq2as0oGnjlutwPiyHrV/pdfflFERIRsNpu9h+jvrupbr8zt3r1bGTJkUJYsWRKucDxXli9frqZNm6p9+/aqXr26jDEKDAxUUFCQ9u/fz7NsAOLV4sWLNX36dKVKlUoLFy60X9Tr2LGjduzYobp16+qzzz5zuL1O4g4JvDgISUAcWE9Ke/XqpWXLltnv33/rrbc0efLkWMs9/nnixIkaMWKEvvvuO+XNmzfhfwk8F6KiorR06VJ17dpVkuTv768MGTJoxYoVcnd350QEQLyJjo5W7969tWTJErm7u+uPP/5w2N906tRJO3fuVIUKFdSnTx95eXk5sVogfhCSgH8hMDBQY8aM0apVq/Tmm29q2LBh+uqrr9SkSRPNmTNH0n+CkTUgTZ06VT169NDUqVPVoEEDZ/4KeE5cv35dd+7ckaenpzJnzsyD9QCeuSfdAREREaFx48Zp8uTJqlSpkoYNG2Z/DkmSWrRoIRcXF02fPp0ebbyQCEnAU7AeQM6cOaPPPvtM7dq1U40aNbRu3To1btxYTZo00dy5c1W3bl3NmjVLkuNtB1OnTlW3bt00c+ZM1fu/9u49pur6j+P48xwEzziaZKGIgoCakhcu4bVIsDIspLxvMi8MNTTmzJHYDXVeKBU0JPOCgpRrAhUqqZksV7Iuik0zlLxOTdl0GQbiAQ7n90dxOmQ/f/1+9Qv0vB4bm+fL9/vlw5nje16fy/szZkyz/S5yZ1ORBhH5Ozn+Tfnuu+/sI9WBgYHU19ezcuVKCgsLCQsLIzU1lbZt295yrab+yt1IT1qR/8Bms9kfIJ999hn+/v6MGTOGwYMHU1JSQkJCAq+//jpr1qxh8uTJbNmyhZiYGOC3wgzr1q1TQJK/hQKSiPxdHJ9vL7/8MqNGjSIyMpKIiAheffVVAJKSkoiJibHvqVVZWWm/3mg00tDQoIAkdyXN1xC5DcfesQULFvDOO+9w4MABpk6ditFoZNeuXTz66KNMnjwZgM6dOzNq1Cjq6+vtPWzFxcUsXLiQTZs2KSCJiEiL0fh8W7lyJRs2bCA/Px+DwcDZs2dJSEigoqKCrKws+9rIzZs34+fnx9y5c+33UMeN3K0UkkRuo/EBUlpayrFjx8jNzcXb2xv4JUAdO3aMqqoq3N3dqamp4auvvuKpp55i+vTp9nuEhISwc+dO+vfv3yy/g4iIiCPHDsCGhgb7rIjIyEgAIiIi8PPz47HHHiM4OJjExESSkpLo0qULsbGxzdl0kX+M1iSJ/AHHB8iWLVvIzc3l5s2bFBUVce+999pHiT766CPGjRtHUFAQNTU1NDQ0cPjwYXt5ZsepDCIiIs3NcQ3S1atXuf/+++nduzdPP/00y5cvx2azUV9fj6urKy+88AJHjx6lsLCwyVokVdcUZ6BPbyJ/oDEg3bx5kw4dOnD58mW+/fZbSktLgd+mF0RERPDBBx/Qr18/oqOj7QHJarViMBgUkEREpMVwDEjp6emkpKTwww8/EBsbS0FBAYcOHcJgMNirZ7Zp0waj0dgkIIE2QhfnoOl2Ig62b99OYGAgDzzwAMnJyVRXV5OZmYmLiwvJyclkZmbSpk0bBg0aBIDZbCYqKqrJLuMqzywiIi1RY0BKTk4mOzubN998E6vVSlRUFF9++SWvvfYaixcvJiwsjOrqar7++mu6dOnSzK0WaR76JCfyq+rqat566y2++OILxo4dS15eHiUlJQAMHz4ci8XC4sWLycjIwGAwMHDgQODWkswKSCIi0lIVFxeTn5/Phx9+yMMPPwyAr68v06ZNY9OmTURERBAYGIjFYsFms1FUVATcukm6yN1On+ZEfmU2myksLCQgIID33nuPbdu2ERwcTG1tLW5ubowcORKbzcayZctYs2YNtbW1hIeHa0qdiIjcMc6fP4+7uzu9e/cGfuvoi4mJoU+fPnz//fccPHgQT09Ppk2bRqtWrTRDQpyS/seL03McCbpx4wbdu3fHarUyY8YMevTowYMPPkhdXR2urq72/Y9mz55Nt27dCA8Pb86mi4iI/CmNI0E1NTVYrVb7cYPBYC/EUFpaSmhoaJMp5FarVQFJnJK6wMXpNQak9evXc+rUKYqLiykqKuKhhx4iIiKC48eP4+rqaj9/5MiRFBYWkpKS0lxNFhER+a80TpWLjIzk5MmTrF692n7cxcWFqqoq3n33Xfbs2dPkOhVpEGelEuDi9Gw2G5WVlfj6+pKVlcX48eMBuHjxIs899xyHDx9mz549BAYGMmnSJAICAkhNTQVUBlVERO48GzZsIDExkZkzZxIdHY2bmxvLli2joqKC0tJSjRyJoJAkTqpxip3jQtRhw4YxevRoEhMT7eddvHiRxMREdu7cSXBwMNevX6esrKzJyJKIiMidxGazsWPHDmbPno3VasXDw4POnTtTVFSEq6urOgBFUEgSJ1deXk7Pnj0BiIuL4+effyY/P79JBZ+GhgZyc3OxWCzEx8drEauIiNwVrl69SmVlJQ0NDXTr1g2j0ajnm8ivFJLEaa1fv55XXnmF9u3bc99992E2m2loaOCll14iODgYd3d3zGbzLdeph01ERO5Gv9/SQsSZKSSJ0/j9H/8zZ85gsVg4fPgw5eXlHDx4kI8//piBAwdSVlZG586d8fLyIi4ujkmTJjVjy0VERETkn6SQJE7BMSDl5ORQVlaGxWJhxIgR9lKnBw4cICYmhk8++YQrV65QUVHBkSNHWLFihaYeiIiIiDgRffITp9AYkObNm0dubi4TJ07k8uXLPP/880RHR7N69Wp69OhBhw4dAJrsEQGaYiciIiLiTDTxVJzGnj17KCgoYMeOHaSnpzNu3DguXbrEgAEDMBgMdOzYEZPJxN69e+3XNA60KiCJiIiIOA+NJInTuHTpEj4+PgwYMICCggLi4+NZtWoVsbGxXL9+naNHj+Lh4YHFYrFf41jlTkREREScg0KSOI1WrVrh4+PD7t27iYuLY8WKFSQkJABQXFzMqVOnSEpKumWqnYiIiIg4FxVuEKdx4sQJgoKCqKurY/PmzUydOhWAmpoann32Wby9vcnOzga0BklERETEmWlNkjiNXr16sXXrVkwmE8ePH2f//v18+umnPPPMM1RUVLBx40b7uQpIIiIiIs5LI0niVKxWK3l5ebz44osAeHl54e3tzfvvv4+rq6tGkEREREREIUmc05UrV/jpp59o3bo1Pj4+GAwG6uvrtR+SiIiIiCgkiUDTzWZFRERExLkpJImIiIiIiDhQ17mIiIiIiIgDhSQREREREREHCkkiIiIiIiIOFJJEREREREQcKCSJiIiIiIg4UEgSERERERFxoJAkIiIiIiLiQCFJRESaxdSpUzEYDLd8nTp16i/fOycnBw8Pj7/eSBERcUqtmrsBIiLivKKiosjOzm5yzNPTs5la88fq6upwdXVt7maIiMg/SCNJIiLSbFq3bo2Xl1eTLxcXF7Zv305oaCgmk4mAgAAWLVpEfX29/br09HT69u2L2WzGx8eHWbNmUVVVBcD+/fuJi4ujsrLSPjq1cOFCAAwGA4WFhU3a4OHhQU5ODgDnzp3DYDCwbds2hg4dislkYuvWrQBkZWURGBiIyWSiV69erF271n6P2tpaEhMT6dSpEyaTia5du5Kamvr/e+NEROT/SiNJIiLSonz++edMnjyZjIwMwsPDOX36NDNmzABgwYIFABiNRjIyMvD39+fMmTPMmjWLefPmsXbtWoYMGcLq1atJSUmhvLwcgDZt2vxXbZg/fz5paWmEhITYg1JKSgqZmZmEhITwzTffMH36dMxmM1OmTCEjI4MdO3aQl5eHr68vFy5c4MKFC3/vGyMiIv8YhSQREWk2RUVFTQLMiBEjuHbtGvPnz2fKlCkABAQEsHjxYubNm2cPSXPmzLFf4+fnx5IlS0hISGDt2rW4ubnRrl07DAYDXl5e/1O75syZw+jRo+2vFyxYQFpamv2Yv78/ZWVlrF+/nilTpnD+/Hl69OjBI488gsFgoGvXrv/TzxURkZZBIUlERJpNZGQkb7/9tv212WymX79+lJSUsHTpUvtxq9XKzZs3uXHjBu7u7uzbt4/U1FROnDjB9evXqa+vb/L9vyosLMz+7+rqak6fPk18fDzTp0+3H6+vr6ddu3bAL0UonnjiCXr27ElUVBTR0dEMHz78L7dDRESah0KSiIg0G7PZTPfu3Zscq6qqYtGiRU1GchqZTCbOnTtHdHQ0M2fOZOnSpbRv354DBw4QHx9PbW3tbUOSwWDAZrM1OVZXV/eH7XJsD8DGjRsZOHBgk/NcXFwACA0N5ezZs+zevZt9+/Yxfvx4Hn/8cQoKCv7DOyAiIi2RQpKIiLQooaGhlJeX3xKeGpWWltLQ0EBaWhpG4y/1h/Ly8pqc4+bmhtVqveVaT09PLl++bH998uRJbty4cdv2dOzYEW9vb86cOUNsbOy/Pe+ee+5hwoQJTJgwgbFjxxIVFcWPP/5I+/btb3t/ERFpeRSSRESkRUlJSSE6OhpfX1/Gjh2L0WjkyJEjHDt2jCVLltC9e3fq6upYs2YNI0eOpKSkhHXr1jW5h5+fH1VVVRQXFxMUFIS7uzvu7u4MGzaMzMxMBg8ejNVqJTk5+U+V9160aBGzZ8+mXbt2REVFYbFYOHToENeuXWPu3Lmkp6fTqVMnQkJCMBqN5Ofn4+Xlpb2aRETuUCoBLiIiLcqTTz5JUVERe/fupX///gwaNIhVq1bZiyEEBQWRnp7OG2+8QZ8+fdi6dest5baHDBlCQkICEyZMwNPTk+XLlwOQlpaGj48P4eHhTJw4kaSkpD+1hmnatGlkZWWRnZ1N3759GTp0KDk5Ofj7+wPQtm1bli9fTlhYGP379+fcuXPs2rXLPtIlIiJ3FoPt95OzRUREREREnJi6uERERERERBwoJImIiIiIiDhQSBIREREREXGgkCQiIiIiIuJAIUlERERERMSBQpKIiIiIiIgDhSQREREREREHCkkiIiIiIiIOFJJEREREREQcKCSJiIiIiIg4UEgSERERERFxoJAkIiIiIiLi4F/at4ap+hB+Xw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56" name="Google Shape;256;p42"/>
          <p:cNvPicPr preferRelativeResize="0"/>
          <p:nvPr/>
        </p:nvPicPr>
        <p:blipFill rotWithShape="1">
          <a:blip r:embed="rId3">
            <a:alphaModFix/>
          </a:blip>
          <a:srcRect/>
          <a:stretch/>
        </p:blipFill>
        <p:spPr>
          <a:xfrm>
            <a:off x="334486" y="1182053"/>
            <a:ext cx="3590925" cy="1514475"/>
          </a:xfrm>
          <a:prstGeom prst="rect">
            <a:avLst/>
          </a:prstGeom>
          <a:noFill/>
          <a:ln>
            <a:noFill/>
          </a:ln>
        </p:spPr>
      </p:pic>
      <p:pic>
        <p:nvPicPr>
          <p:cNvPr id="257" name="Google Shape;257;p42"/>
          <p:cNvPicPr preferRelativeResize="0"/>
          <p:nvPr/>
        </p:nvPicPr>
        <p:blipFill rotWithShape="1">
          <a:blip r:embed="rId4">
            <a:alphaModFix/>
          </a:blip>
          <a:srcRect/>
          <a:stretch/>
        </p:blipFill>
        <p:spPr>
          <a:xfrm>
            <a:off x="334486" y="2890694"/>
            <a:ext cx="3781425" cy="1924050"/>
          </a:xfrm>
          <a:prstGeom prst="rect">
            <a:avLst/>
          </a:prstGeom>
          <a:noFill/>
          <a:ln>
            <a:noFill/>
          </a:ln>
        </p:spPr>
      </p:pic>
      <p:pic>
        <p:nvPicPr>
          <p:cNvPr id="258" name="Google Shape;258;p42"/>
          <p:cNvPicPr preferRelativeResize="0"/>
          <p:nvPr/>
        </p:nvPicPr>
        <p:blipFill rotWithShape="1">
          <a:blip r:embed="rId5">
            <a:alphaModFix/>
          </a:blip>
          <a:srcRect/>
          <a:stretch/>
        </p:blipFill>
        <p:spPr>
          <a:xfrm>
            <a:off x="4184491" y="1264919"/>
            <a:ext cx="4498348" cy="345186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Extreme Gradient Boosting Regressor</a:t>
            </a:r>
            <a:endParaRPr b="1">
              <a:latin typeface="Times New Roman"/>
              <a:ea typeface="Times New Roman"/>
              <a:cs typeface="Times New Roman"/>
              <a:sym typeface="Times New Roman"/>
            </a:endParaRPr>
          </a:p>
        </p:txBody>
      </p:sp>
      <p:sp>
        <p:nvSpPr>
          <p:cNvPr id="264" name="Google Shape;264;p43" descr="data:image/png;base64,iVBORw0KGgoAAAANSUhEUgAAA0kAAALVCAYAAAAVqqrMAAAAOXRFWHRTb2Z0d2FyZQBNYXRwbG90bGliIHZlcnNpb24zLjcuMSwgaHR0cHM6Ly9tYXRwbG90bGliLm9yZy/bCgiHAAAACXBIWXMAAA9hAAAPYQGoP6dpAACF5ElEQVR4nOzdd3QV1d7G8eekAml0QicgIoIgvVfpICIIgkiTIopIkSodgVCkd6T3XkQEQUABKdJFKSK9hp7Q0vf7B2/OnUPQS7wkJ8D3s1aWOdPyS9zMzDN7Zo/NGGMEAAAAAJAkuTi7AAAAAABITAhJAAAAAGBBSAIAAAAAC0ISAAAAAFgQkgAAAADAgpAEAAAAABaEJAAAAACwICQBAAAAgAUhCQAAAAAsCEkAAAAAYEFIAoDnxOzZs2Wz2Z741aNHj3j5mTt37lT//v11586deNn+/yLm77Fv3z5nl/KvTZo0SbNnz3Z2GQCAx7g5uwAAQNwMHDhQAQEBDtPy5s0bLz9r586dGjBggJo3b67kyZPHy894mU2aNEmpU6dW8+bNnV0KAMCCkAQAz5nq1aurcOHCzi7jf3L//n15eXk5uwynefDggZIlS+bsMgAAf4Pb7QDgBbN+/XqVKVNGXl5e8vHxUc2aNfXHH384LPPbb7+pefPmyp49u5IkSSJ/f3999NFHunnzpn2Z/v37q2vXrpKkgIAA+619Z8+e1dmzZ2Wz2Z54q5jNZlP//v0dtmOz2XT06FF98MEHSpEihUqXLm2fP3/+fBUqVEhJkyZVypQp1bBhQ124cOFf/e7NmzeXt7e3zp8/r1q1asnb21sZM2bUxIkTJUlHjhxRxYoV5eXlpaxZs2rhwoUO68fcwrdt2zZ9/PHHSpUqlXx9fdW0aVPdvn071s+bNGmS8uTJI09PT2XIkEHt2rWLdWti+fLllTdvXu3fv19ly5ZVsmTJ9OWXXypbtmz6448/9PPPP9v/tuXLl5ck3bp1S126dNEbb7whb29v+fr6qnr16jp8+LDDtn/66SfZbDYtXbpUgwcPVqZMmZQkSRK99dZb+uuvv2LVu2fPHtWoUUMpUqSQl5eX8uXLp7Fjxzosc/z4cb333ntKmTKlkiRJosKFC+vbb7+N6/8KAHiu0ZMEAM+Z4OBg3bhxw2Fa6tSpJUnz5s1Ts2bNVLVqVQ0bNkwPHjzQ5MmTVbp0aR08eFDZsmWTJG3atEmnT59WixYt5O/vrz/++EPTpk3TH3/8od27d8tms6lu3br6888/tWjRIo0ePdr+M9KkSaPr16/Hue769esrZ86cGjJkiIwxkqTBgwerT58+atCggVq1aqXr169r/PjxKlu2rA4ePPivbvGLiopS9erVVbZsWQ0fPlwLFizQZ599Ji8vL/Xq1UuNGzdW3bp1NWXKFDVt2lQlSpSIdfviZ599puTJk6t///46ceKEJk+erHPnztlDifQo/A0YMECVKlXSJ598Yl9u7969+uWXX+Tu7m7f3s2bN1W9enU1bNhQH374odKlS6fy5curffv28vb2Vq9evSRJ6dKlkySdPn1aq1evVv369RUQEKCgoCBNnTpV5cqV09GjR5UhQwaHeocOHSoXFxd16dJFwcHBGj58uBo3bqw9e/bYl9m0aZNq1aql9OnTq0OHDvL399exY8f03XffqUOHDpKkP/74Q6VKlVLGjBnVo0cPeXl5aenSpapTp45WrFihd999N87/PwDguWQAAM+FWbNmGUlP/DLGmLt375rkyZOb1q1bO6x39epV4+fn5zD9wYMHsba/aNEiI8ls27bNPm3EiBFGkjlz5ozDsmfOnDGSzKxZs2JtR5Lp16+f/XO/fv2MJNOoUSOH5c6ePWtcXV3N4MGDHaYfOXLEuLm5xZr+d3+PvXv32qc1a9bMSDJDhgyxT7t9+7ZJmjSpsdlsZvHixfbpx48fj1VrzDYLFSpkwsPD7dOHDx9uJJk1a9YYY4y5du2a8fDwMFWqVDFRUVH25SZMmGAkmZkzZ9qnlStXzkgyU6ZMifU75MmTx5QrVy7W9NDQUIftGvPob+7p6WkGDhxon7Z161YjyeTOnduEhYXZp48dO9ZIMkeOHDHGGBMZGWkCAgJM1qxZze3btx22Gx0dbf/+rbfeMm+88YYJDQ11mF+yZEmTM2fOWHUCwIuK2+0A4DkzceJEbdq0yeFLetRTcOfOHTVq1Eg3btywf7m6uqpYsWLaunWrfRtJkya1fx8aGqobN26oePHikqQDBw7ES91t27Z1+Lxy5UpFR0erQYMGDvX6+/srZ86cDvXGVatWrezfJ0+eXLly5ZKXl5caNGhgn54rVy4lT55cp0+fjrV+mzZtHHqCPvnkE7m5uen777+XJP34448KDw9Xx44d5eLyn0Np69at5evrq3Xr1jlsz9PTUy1atHjq+j09Pe3bjYqK0s2bN+Xt7a1cuXI98f9PixYt5OHhYf9cpkwZSbL/bgcPHtSZM2fUsWPHWL1zMT1jt27d0pYtW9SgQQPdvXvX/v/j5s2bqlq1qk6ePKlLly499e8AAM8zbrcDgOdM0aJFnzhww8mTJyVJFStWfOJ6vr6+9u9v3bqlAQMGaPHixbp27ZrDcsHBwc+w2v94/Ja2kydPyhijnDlzPnF5a0iJiyRJkihNmjQO0/z8/JQpUyZ7ILBOf9KzRo/X5O3trfTp0+vs2bOSpHPnzkl6FLSsPDw8lD17dvv8GBkzZnQIMf9NdHS0xo4dq0mTJunMmTOKioqyz0uVKlWs5bNkyeLwOUWKFJJk/91OnTol6Z9HQfzrr79kjFGfPn3Up0+fJy5z7do1ZcyY8al/DwB4XhGSAOAFER0dLenRc0n+/v6x5ru5/WeX36BBA+3cuVNdu3bVm2++KW9vb0VHR6tatWr27fyTx8NGDOvJ/OOsvVcx9dpsNq1fv16urq6xlvf29v6vdTzJk7b1T9PN/z8fFZ8e/93/myFDhqhPnz766KOP9NVXXyllypRycXFRx44dn/j/51n8bjHb7dKli6pWrfrEZV555ZWn3h4APM8ISQDwgsiRI4ckKW3atKpUqdLfLnf79m1t3rxZAwYMUN++fe3TY3qirP4uDMX0VDw+ktvjPSj/rV5jjAICAvTqq68+9XoJ4eTJk6pQoYL9871793TlyhXVqFFDkpQ1a1ZJ0okTJ5Q9e3b7cuHh4Tpz5sw//v2t/u7vu3z5clWoUEEzZsxwmH7nzh37ABpxEdM2fv/997+tLeb3cHd3f+r6AeBFxTNJAPCCqFq1qnx9fTVkyBBFRETEmh8zIl1Mr8PjvQxjxoyJtU7Mu4weD0O+vr5KnTq1tm3b5jB90qRJT11v3bp15erqqgEDBsSqxRjjMBx5Qps2bZrD33Dy5MmKjIxU9erVJUmVKlWSh4eHxo0b51D7jBkzFBwcrJo1az7Vz/Hy8or1t5Ue/T96/G+ybNmyf/1MUMGCBRUQEKAxY8bE+nkxPydt2rQqX768pk6dqitXrsTaxr8Z0RAAnlf0JAHAC8LX11eTJ09WkyZNVLBgQTVs2FBp0qTR+fPntW7dOpUqVUoTJkyQr6+vfXjsiIgIZcyYURs3btSZM2dibbNQoUKSpF69eqlhw4Zyd3fX22+/LS8vL7Vq1UpDhw5Vq1atVLhwYW3btk1//vnnU9ebI0cODRo0SD179tTZs2dVp04d+fj46MyZM1q1apXatGmjLl26PLO/T1yEh4frrbfeUoMGDXTixAlNmjRJpUuXVu3atSU9Gga9Z8+eGjBggKpVq6batWvblytSpIg+/PDDp/o5hQoV0uTJkzVo0CC98sorSps2rSpWrKhatWpp4MCBatGihUqWLKkjR45owYIFDr1WceHi4qLJkyfr7bff1ptvvqkWLVooffr0On78uP744w/98MMPkh4NClK6dGm98cYbat26tbJnz66goCDt2rVLFy9ejPWeJgB4URGSAOAF8sEHHyhDhgwaOnSoRowYobCwMGXMmFFlypRxGF1t4cKFat++vSZOnChjjKpUqaL169fHev9OkSJF9NVXX2nKlCnasGGDoqOjdebMGXl5ealv3766fv26li9frqVLl6p69epav3690qZN+9T19ujRQ6+++qpGjx6tAQMGSJIyZ86sKlWq2AOJM0yYMEELFixQ3759FRERoUaNGmncuHEOt8f1799fadKk0YQJE9SpUyelTJlSbdq00ZAhQ5560Im+ffvq3LlzGj58uO7evaty5cqpYsWK+vLLL3X//n0tXLhQS5YsUcGCBbVu3Tr16NHjX/9OVatW1datWzVgwACNHDlS0dHRypEjh1q3bm1f5vXXX9e+ffs0YMAAzZ49Wzdv3lTatGlVoEABh1szAeBFZzMJ8cQqAADPgdmzZ6tFixbau3fvE0cQBAC8HHgmCQAAAAAsCEkAAAAAYEFIAgAAAAALnkkCAAAAAAt6kgAAAADAgpAEAAAAABYv/HuSoqOjdfnyZfn4+Di83wIAAADAy8UYo7t37ypDhgxycfn7/qIXPiRdvnxZmTNndnYZAAAAABKJCxcuKFOmTH87/4UPST4+PpIe/SF8fX2dXA0AAAAAZwkJCVHmzJntGeHvvPAhKeYWO19fX0ISAAAAgP/6GA4DNwAAAACABSEJAAAAACwISQAAAABgQUgCAAAAAAtCEgAAAABYEJIAAAAAwIKQBAAAAAAWhCQAAAAAsCAkAQAAAIAFIQkAAAAALAhJAAAAAGBBSAIAAAAAC0ISAAAAAFgQkgAAAADAgpAEAAAAABaEJAAAAACwICQBAAAAgAUhCQAAAAAsCEkAAAAAYEFIAgAAAAALQhIAAAAAWBCSAAAAAMCCkAQAAAAAFm7OLgAAAACIcSpNGWeXgHiQ4/p2Z5cQJ/Q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JwakqKiotSnTx8FBAQoadKkypEjh7766isZY+zLGGPUt29fpU+fXkmTJlWlSpV08uRJJ1YNAAAA4EXm1JA0bNgwTZ48WRMmTNCxY8c0bNgwDR8+XOPHj7cvM3z4cI0bN05TpkzRnj175OXlpapVqyo0NNSJlQMAAAB4Ubk584fv3LlT77zzjmrWrClJypYtmxYtWqRff/1V0qNepDFjxqh379565513JElz585VunTptHr1ajVs2NBptQMAAAB4MTm1J6lkyZLavHmz/vzzT0nS4cOHtWPHDlWvXl2SdObMGV29elWVKlWyr+Pn56dixYpp165dT9xmWFiYQkJCHL4AAAAA4Gk5tSepR48eCgkJ0WuvvSZXV1dFRUVp8ODBaty4sSTp6tWrkqR06dI5rJcuXTr7vMcFBgZqwIAB8Vs4AAAAgBeWU3uSli5dqgULFmjhwoU6cOCA5syZo6+//lpz5sz519vs2bOngoOD7V8XLlx4hhUDAAAAeNE5tSepa9eu6tGjh/3ZojfeeEPnzp1TYGCgmjVrJn9/f0lSUFCQ0qdPb18vKChIb7755hO36enpKU9Pz3ivHQAAAMCLyak9SQ8ePJCLi2MJrq6uio6OliQFBATI399fmzdvts8PCQnRnj17VKJEiQStFQAAAMDLwak9SW+//bYGDx6sLFmyKE+ePDp48KBGjRqljz76SJJks9nUsWNHDRo0SDlz5lRAQID69OmjDBkyqE6dOs4sHQAAAMALyqkhafz48erTp48+/fRTXbt2TRkyZNDHH3+svn372pfp1q2b7t+/rzZt2ujOnTsqXbq0NmzYoCRJkjixcgAAAAAvKpsxxji7iPgUEhIiPz8/BQcHy9fX19nlAAAA4B+cSlPG2SUgHuS4vt3ZJUh6+mzg1GeSAAAAACCxIS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PhXISkyMlI//vijpk6dqrt370qSLl++rHv37j3T4gAAAAAgobnFdYVz586pWrVqOn/+vMLCwlS5cmX5+Pho2LBhCgsL05QpU+KjTgAAAABIEHHuSerQoYMKFy6s27dvK2nSpPbp7777rjZv3vxMiwMAAACAhBbnnqTt27dr586d8vDwcJieLVs2Xbp06ZkVBgAAAADOEOeepOjoaEVFRcWafvHiRfn4+DyTogAAAADAWeIckqpUqaIxY8bYP9tsNt27d0/9+vVTjRo1nmVtAAAAAJDg4ny73ciRI1W1alW9/vrrCg0N1QcffKCTJ08qderUWrRoUXzUCAAAAAAJJs4hKVOmTDp8+LCWLFmiw4cP6969e2rZsqUaN27sMJADAAAAADyP4hySJMnNzU2NGzdW48aNn3U9AAAAAOBUcX4mKTAwUDNnzow1febMmRo2bFicC7h06ZI+/PBDpUqVSkmTJtUbb7yhffv22ecbY9S3b1+lT59eSZMmVaVKlXTy5Mk4/xwAAAAAeBpxDklTp07Va6+9Fmt6njx54vwi2du3b6tUqVJyd3fX+vXrdfToUY0cOVIpUqSwLzN8+HCNGzdOU6ZM0Z49e+Tl5aWqVasqNDQ0rqUDAAAAwH8V59vtrl69qvTp08eaniZNGl25ciVO2xo2bJgyZ86sWbNm2acFBATYvzfGaMyYMerdu7feeecdSdLcuXOVLl06rV69Wg0bNoxr+QAAAADwj+Lck5Q5c2b98ssvsab/8ssvypAhQ5y29e2336pw4cKqX7++0qZNqwIFCuibb76xzz9z5oyuXr2qSpUq2af5+fmpWLFi2rVr1xO3GRYWppCQEIcvAAAAAHhacQ5JrVu3VseOHTVr1iydO3dO586d08yZM9WpUye1bt06Tts6ffq0Jk+erJw5c+qHH37QJ598os8//1xz5syR9KjXSpLSpUvnsF66dOns8x4XGBgoPz8/+1fmzJnj+isCAAAAeInF+Xa7rl276ubNm/r0008VHh4uSUqSJIm6d++unj17xmlb0dHRKly4sIYMGSJJKlCggH7//XdNmTJFzZo1i2tpkqSePXuqc+fO9s8hISEEJQAAAABPLc49STabTcOGDdP169e1e/duHT58WLdu3VLfvn3j/MPTp0+v119/3WFa7ty5df78eUmSv7+/JCkoKMhhmaCgIPu8x3l6esrX19fhCwAAAACeVpxDUgxvb28VKVJEefPmlaen57/aRqlSpXTixAmHaX/++aeyZs0q6dEgDv7+/tq8ebN9fkhIiPbs2aMSJUr829IBAAAA4G/F+Xa7+/fva+jQodq8ebOuXbum6Ohoh/mnT59+6m116tRJJUuW1JAhQ9SgQQP9+uuvmjZtmqZNmybpUa9Vx44dNWjQIOXMmVMBAQHq06ePMmTIoDp16sS1dAAAAAD4r+Icklq1aqWff/5ZTZo0Ufr06WWz2f71Dy9SpIhWrVqlnj17auDAgQoICNCYMWPUuHFj+zLdunXT/fv31aZNG925c0elS5fWhg0blCRJkn/9cwEAAADg79iMMSYuKyRPnlzr1q1TqVKl4qumZyokJER+fn4KDg7m+SQAAIBE7lSaMs4uAfEgx/Xtzi5B0tNngzg/k5QiRQqlTJnyfyoOAAAAABKrOIekr776Sn379tWDBw/iox4AAAAAcKo4P5M0cuRInTp1SunSpVO2bNnk7u7uMP/AgQPPrDgAAAAASGhxDkmMKgcAAADgRRbnkNSvX7/4qAMAAAAAEoV//TJZAAAAAHgRxbknKSoqSqNHj9bSpUt1/vx5hYeHO8y/devWMysOAAAAABJanHuSBgwYoFGjRun9999XcHCwOnfurLp168rFxUX9+/ePhxIBAAAAIOHEOSQtWLBA33zzjb744gu5ubmpUaNGmj59uvr27avdu3fHR40AAAAAkGDiHJKuXr2qN954Q5Lk7e2t4OBgSVKtWrW0bt26Z1sdAAAAACSwOIekTJky6cqVK5KkHDlyaOPGjZKkvXv3ytPT89lWBwAAAAAJLM4h6d1339XmzZslSe3bt1efPn2UM2dONW3aVB999NEzLxAAAAAAElKcR7cbOnSo/fv3339fWbNm1c6dO5UzZ069/fbbz7Q4AAAAAEhocQ5J27ZtU8mSJeXm9mjV4sWLq3jx4oqMjNS2bdtUtmzZZ14kAAAAACSUON9uV6FChSe+Cyk4OFgVKlR4JkUBAAAAgLPEOSQZY2Sz2WJNv3nzpry8vJ5JUQAAAADgLE99u13dunUlSTabTc2bN3cYyS4qKkq//fabSpYs+ewrBAAAAIAE9NQhyc/PT9KjniQfHx8lTZrUPs/Dw0PFixdX69atn32FAAAAAJCAnjokzZo1S8YYSdL48ePl7e0db0UBAAAAgLPE6ZkkY4wWLFhgf5ksAAAAALxo4hSSXFxclDNnTt28eTO+6gEAAAAAp4rz6HZDhw5V165d9fvvv8dHPQAAAADgVHF+mWzTpk314MED5c+fXx4eHg4DOEh64juUAAAAAOB5EeeQNGbMmHgoAwAAAAAShziHpGbNmsVHHQAAAACQKMQ5JEmPXh67evVqHTt2TJKUJ08e1a5dW66urs+0OAAAAABIaHEOSX/99Zdq1KihS5cuKVeuXJKkwMBAZc6cWevWrVOOHDmeeZEAAAAAkFDiPLrd559/rhw5cujChQs6cOCADhw4oPPnzysgIECff/55fNQIAAAAAAkmzj1JP//8s3bv3q2UKVPap6VKlUpDhw5VqVKlnmlxAAAAAJDQ4tyT5Onpqbt378aafu/ePXl4eDyTogAAAADAWeIckmrVqqU2bdpoz549MsbIGKPdu3erbdu2ql27dnzUCAAAAAAJJs4hady4ccqRI4dKlCihJEmSKEmSJCpVqpReeeUVjR07Nj5qBAAAAIAEE+dnkpInT641a9bo5MmTOnbsmGw2m3Lnzq1XXnklPuoDAAAAgAT1r96TJEk5c+a0ByObzfbMCgIAAAAAZ4rz7XaSNGPGDOXNm9d+u13evHk1ffr0Z10bAAAAACS4OPck9e3bV6NGjVL79u1VokQJSdKuXbvUqVMnnT9/XgMHDnzmRQIAAABAQrEZY0xcVkiTJo3GjRunRo0aOUxftGiR2rdvrxs3bjzTAv9XISEh8vPzU3BwsHx9fZ1dDgAAAP7BqTRlnF0C4kGO69udXYKkp88Gcb7dLiIiQoULF441vVChQoqMjIzr5gAAAAAgUYlzSGrSpIkmT54ca/q0adPUuHHjZ1IUAAAAADjLvxrdbsaMGdq4caOKFy8uSdqzZ4/Onz+vpk2bqnPnzvblRo0a9WyqBAAAAIAEEueQ9Pvvv6tgwYKSpFOnTkmSUqdOrdSpU+v333+3L8ew4AAAAACeR3EOSVu3bo2POgAAAAAgUfhX70kCAAAAgBdVnHuSQkNDNX78eG3dulXXrl1TdHS0w/wDBw48s+IAAAAAIKHFOSS1bNlSGzdu1HvvvaeiRYvy7BEAAACAF0qcQ9J3332n77//XqVKlYqPegAAAADAqeL8TFLGjBnl4+MTH7UAAAAAgNPFOSSNHDlS3bt317lz5+KjHgAAAABwqjjfble4cGGFhoYqe/bsSpYsmdzd3R3m37p165kVBwAAAAAJLc4hqVGjRrp06ZKGDBmidOnSMXADAAAAgBdKnEPSzp07tWvXLuXPnz8+6gEAAAAAp4rzM0mvvfaaHj58GB+1AAAAAIDTxTkkDR06VF988YV++ukn3bx5UyEhIQ5fAAAAAPA8i/PtdtWqVZMkvfXWWw7TjTGy2WyKiop6NpUBAAAAgBPEOSRt3bo1PuoAAAAAgEQhziGpXLly8VEHAAAAACQKTx2Sfvvtt6daLl++fP+6GAAAAABwtqcOSW+++aZsNpuMMX+7DM8kAQAAAHjePXVIOnPmTHzWAQAAAACJwlOHpKxZs8ZnHQAAAACQKMT5PUkAAAAA8CIjJAEAAACABSEJAAAAACwISQAAAABg8a9CUmRkpH788UdNnTpVd+/elSRdvnxZ9+7de6bFAQAAAEBCe+rR7WKcO3dO1apV0/nz5xUWFqbKlSvLx8dHw4YNU1hYmKZMmRIfdQIAAABAgohzT1KHDh1UuHBh3b59W0mTJrVPf/fdd7V58+ZnWhwAAAAAJLQ49yRt375dO3fulIeHh8P0bNmy6dKlS8+sMAAAAABwhjj3JEVHRysqKirW9IsXL8rHx+eZFAUAAAAAzhLnkFSlShWNGTPG/tlms+nevXvq16+fatSo8SxrAwAAAIAEF+fb7UaOHKmqVavq9ddfV2hoqD744AOdPHlSqVOn1qJFi+KjRgAAAABIMHEOSZkyZdLhw4e1ePFi/fbbb7p3755atmypxo0bOwzkAAAAAADPoziHpNDQUCVJkkQffvhhfNQDAAAAAE4V52eS0qZNq2bNmmnTpk2Kjo6Oj5oAAAAAwGniHJLmzJmjBw8e6J133lHGjBnVsWNH7du3Lz5qAwAAAIAEF+eQ9O6772rZsmUKCgrSkCFDdPToURUvXlyvvvqqBg4cGB81AgAAAECCiXNIiuHj46MWLVpo48aN+u233+Tl5aUBAwY8y9oAAAAAIMH965AUGhqqpUuXqk6dOipYsKBu3bqlrl27PsvaAAAAACDBxXl0ux9++EELFy7U6tWr5ebmpvfee08bN25U2bJl46M+AAAAAEhQcQ5J7777rmrVqqW5c+eqRo0acnd3j4+6AAAAAMAp4hySgoKC5OPjEx+1AAAAAIDTPVVICgkJka+vryTJGKOQkJC/XTZmOQAAAAB4Hj1VSEqRIoWuXLmitGnTKnny5LLZbLGWMcbIZrMpKirqmRcJAAAAAAnlqULSli1blDJlSknS1q1b47UgAAAAAHCmpwpJ5cqVs38fEBCgzJkzx+pNMsbowoULz7Y6AAAAAEhgcX5PUkBAgK5fvx5r+q1btxQQEPBMigIAAAAAZ4lzSIp59uhx9+7dU5IkSZ5JUQAAAADgLE89BHjnzp0lSTabTX369FGyZMns86KiorRnzx69+eabz7xAAAAAAEhITx2SDh48KOlRT9KRI0fk4eFhn+fh4aH8+fOrS5cuz75CAAAAAEhATx2SYka1a9GihcaOHcv7kAAAAAC8kJ46JMWYNWtWfNQBAAAAAIlCnEOSJO3bt09Lly7V+fPnFR4e7jBv5cqVz6QwAAAAAHCGOI9ut3jxYpUsWVLHjh3TqlWrFBERoT/++ENbtmyRn59ffNQIAAAAAAkmziFpyJAhGj16tNauXSsPDw+NHTtWx48fV4MGDZQlS5b4qBEAAAAAEkycQ9KpU6dUs2ZNSY9Gtbt//75sNps6deqkadOmPfMCAQAAACAhxTkkpUiRQnfv3pUkZcyYUb///rsk6c6dO3rw4MGzrQ4AAAAAElicB24oW7asNm3apDfeeEP169dXhw4dtGXLFm3atElvvfVWfNQIAAAAAAkmzj1JEyZMUMOGDSVJvXr1UufOnRUUFKR69eppxowZ/7qQoUOHymazqWPHjvZpoaGhateunVKlSiVvb2/Vq1dPQUFB//pnAAAAAMB/E+eepJQpU9q/d3FxUY8ePf7nIvbu3aupU6cqX758DtM7deqkdevWadmyZfLz89Nnn32munXr6pdffvmffyYAAAAAPMlThaSQkJCn3qCvr2+cCrh3754aN26sb775RoMGDbJPDw4O1owZM7Rw4UJVrFhR0qMX2ebOnVu7d+9W8eLF4/RzAAAAAOBpPFVISp48uWw22z8uY4yRzWZTVFRUnApo166datasqUqVKjmEpP379ysiIkKVKlWyT3vttdeUJUsW7dq1629DUlhYmMLCwuyf4xLwAAAAAOCpQtLWrVvj5YcvXrxYBw4c0N69e2PNu3r1qjw8PJQ8eXKH6enSpdPVq1f/dpuBgYEaMGDAsy4VAAAAwEviqUJSuXLlnvkPvnDhgjp06KBNmzYpSZIkz2y7PXv2VOfOne2fQ0JClDlz5me2fQAAAAAvtjiPbidJ27dv14cffqiSJUvq0qVLkqR58+Zpx44dT72N/fv369q1aypYsKDc3Nzk5uamn3/+WePGjZObm5vSpUun8PBw3blzx2G9oKAg+fv7/+12PT095evr6/AFAAAAAE8rziFpxYoVqlq1qpImTaoDBw7Yn/8JDg7WkCFDnno7b731lo4cOaJDhw7ZvwoXLqzGjRvbv3d3d9fmzZvt65w4cULnz59XiRIl4lo2AAAAADyVOA8BPmjQIE2ZMkVNmzbV4sWL7dNLlSrlMPDCf+Pj46O8efM6TPPy8lKqVKns01u2bKnOnTsrZcqU8vX1Vfv27VWiRAlGtgMAAAAQb+Ickk6cOKGyZcvGmu7n5xfr1rj/1ejRo+Xi4qJ69eopLCxMVatW1aRJk57pzwAAAAAAqziHJH9/f/3111/Kli2bw/QdO3Yoe/bs/1MxP/30k8PnJEmSaOLEiZo4ceL/tF0AAAAAeFpxfiapdevW6tChg/bs2SObzabLly9rwYIF6tKliz755JP4qBEAAAAAEkyce5J69Oih6OhovfXWW3rw4IHKli0rT09PdenSRe3bt4+PGgEAAAAgwdiMMebfrBgeHq6//vpL9+7d0+uvvy5vb289fPhQSZMmfdY1/k9CQkLk5+en4OBghgMHAABI5E6lKePsEhAPclzf7uwSJD19NvhX70mSJA8PD73++usqWrSo3N3dNWrUKAUEBPzbzQEAAABAovDUISksLEw9e/ZU4cKFVbJkSa1evVqSNGvWLAUEBGj06NHq1KlTfNUJAAAAAAniqZ9J6tu3r6ZOnapKlSpp586dql+/vlq0aKHdu3dr1KhRql+/vlxdXeOzVgAAAACId08dkpYtW6a5c+eqdu3a+v3335UvXz5FRkbq8OHDstls8VkjAAAAACSYp77d7uLFiypUqJAkKW/evPL09FSnTp0ISAAAAABeKE8dkqKiouTh4WH/7ObmJm9v73gpCgAAAACc5alvtzPGqHnz5vL09JQkhYaGqm3btvLy8nJYbuXKlc+2QgAAAABIQE8dkpo1a+bw+cMPP3zmxQAAAACAsz11SJo1a1Z81gEAAAAAicK/fpksAAAAALyI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MKpISkwMFBFihSRj4+P0qZNqzp16ujEiRMOy4SGhqpdu3ZKlSqVvL29Va9ePQUFBTmpYgAAAAAvOqeGpJ9//lnt2rXT7t27tWnTJkVERKhKlSq6f/++fZlOnTpp7dq1WrZsmX7++WddvnxZdevWdWLVAAAAAF5kNmOMcXYRMa5fv660adPq559/VtmyZRUcHKw0adJo4cKFeu+99yRJx48fV+7cubVr1y4VL178v24zJCREfn5+Cg4Olq+vb3z/CgAAAPgfnEpTxtklIB7kuL7d2SVIevpskKieSQoODpYkpUyZUpK0f/9+RUREqFKlSvZlXnvtNWXJkkW7du1ySo0AAAAAXmxuzi4gRnR0tDp27KhSpUopb968kqSrV6/Kw8NDyZMnd1g2Xbp0unr16hO3ExYWprCwMPvnkJCQeKsZAAAAwIsn0fQktWvXTr///rsWL178P20nMDBQfn5+9q/MmTM/owoBAAAAvAwSRUj67LPP9N1332nr1q3KlCmTfbq/v7/Cw8N1584dh+WDgoLk7+//xG317NlTwcHB9q8LFy7EZ+kAAAAAXjBODUnGGH322WdatWqVtmzZooCAAIf5hQoVkru7uzZv3myfduLECZ0/f14lSpR44jY9PT3l6+vr8AUAAAAAT8upzyS1a9dOCxcu1Jo1a+Tj42N/zsjPz09JkyaVn5+fWrZsqc6dOytlypTy9fVV+/btVaJEiaca2Q4AAAAA4sqpIWny5MmSpPLlyztMnzVrlpo3by5JGj16tFxcXFSvXj2FhYWpatWqmjRpUgJXCgAAAOBlkajekxQfeE8SAADA84P3JL2YeE8SAAAAADzH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Dh5uwCAADA8+9UmjLOLgHxIMf17c4uAXAKQhIAvOQ4uX3xcGILAP8bbrcDAAAAAAtCEgAAAABYEJIAAAAAwIKQBAAAAAAWhCQAAAAAsCAkAQAAAIDFczEE+MSJEzVixAhdvXpV+fPn1/jx41W0aFFnlwU4FcM2v3gYthkAgMQh0fckLVmyRJ07d1a/fv104MAB5c+fX1WrVtW1a9ecXRoAAACAF1CiD0mjRo1S69at1aJFC73++uuaMmWKkiVLppkzZzq7NAAAAAAvoER9u114eLj279+vnj172qe5uLioUqVK2rVr1xPXCQsLU1hYmP1zcHCwJCkkJCR+i31KpwOqOrsExIPsZ35I8J95NzoywX8m4pez9lO0pRePM9oS7ejFRFvCs5JYzsVj6jDG/ONyiTok3bhxQ1FRUUqXLp3D9HTp0un48eNPXCcwMFADBgyINT1z5szxUiMgSfLzc3YFeBHQjvCs0JbwrNCW8KwksrZ09+5d+f1DTYk6JP0bPXv2VOfOne2fo6OjdevWLaVKlUo2m82Jlb1cQkJClDlzZl24cEG+vr7OLgfPMdoSngXaEZ4V2hKeFdqScxhjdPfuXWXIkOEfl0vUISl16tRydXVVUFCQw/SgoCD5+/s/cR1PT095eno6TEuePHl8lYj/wtfXl3/4eCZoS3gWaEd4VmhLeFZoSwnvn3qQYiTqgRs8PDxUqFAhbd682T4tOjpamzdvVokSJZxYGQAAAIAXVaLuSZKkzp07q1mzZipcuLCKFi2qMWPG6P79+2rRooWzSwMAAADwAkr0Ien999/X9evX1bdvX129elVvvvmmNmzYEGswByQunp6e6tevX6xbH4G4oi3hWaAd4VmhLeFZoS0lbjbz38a/AwAAAICXSKJ+JgkAAAAAEhohCQAAAAAsCEkAAAAAYEFIAgAAAAALQhIAAAAAWBCS8NQ2btyoO3fuOLsMvACmTZum27dvO7sMvACio6MdPjNgK/6N69evO7sEvCBWr17t7BLwjBCS8FSmTJmievXqacmSJQoJCXF2OXiOrVq1SsOHD1efPn0UHBzs7HLwnHNxeXQY+/HHHxURESGbzebkivC8adSokRo1aqRz5845uxQ8577//nvVrVtXw4cPd3YpeAYISXgqbdu21QcffKBRo0Zp0aJFBCX8a2+//bZat26tgwcPqmfPngQl/M+2b9+udu3a6c8//5QUu3cJ+CcdO3bUnj171L17d4IS/idvvfWWxo8fr169emno0KHOLgf/I0IS/quoqChJ0tSpU1WuXDl9/fXXBCX8K9HR0XJzc1OXLl309ttvE5TwTOTLl08PHz7U7NmzJf2ndwn4b6KiolSsWDFt27ZNa9euVdeuXQlK+Nc8PT3VunVrjR49mqD0AuBIgn9kjJGrq6siIiIkPXqWhKCEf8vFxUVRUVFydXVV165dVbt2bYIS4iSmlyjmvxEREfLz89OQIUO0adMmHTlyxJnl4Tnj6uqqqKgoFShQQDt27NC6desISvifeHh4qHXr1ho7dixB6TlHSMLfio6Ott/f7+7ubg9K06dPV7ly5TRixAiCEp6K9fYnV1dX+3+7du1KjxLiJKaX6NChQ5Ie7ZskKU+ePHr48KEOHz4siVvu8M+etE8qUKCAtm/fTlBCnDxpX+Pp6akWLVoQlJ5zNsNQQHiC6Oho+8nI1KlT9csvv+jhw4fKnz+/evfuLUlq06aNtm7dqi5duqhRo0by9fV1ZslIpKxt6bvvvtPJkyeVIUMG5c6dW/ny5VNkZKSGDx+utWvXqmDBghoyZIj8/PycXDUSm5geSOnRM0jlypVTnTp1VLNmTTVr1kxubm4aOHCgZs6cqV27dil9+vROrhiJlXWfdOHCBT18+FCvvvqqjDGy2Wzav3+/ypYtq5o1a2rEiBHKmjWrkytGYvX48e327dsKDQ1V69atJUnh4eGaOnWqOnbsqCFDhqh79+7OLBdxREjCP+revbvmz5+vpk2byt/fX506dVKbNm00ZcoUSdLHH3+sn3/+WW3atNHHH38sLy8vJ1eMxCTmpEN61JYWLVqkjBkzytXVVS4uLurbt68qVaqkyMhIjRgxQuvWrVPWrFk1bdo02hLsjh07pty5c0uSJk6cKF9fX+XNm1dDhw7VmTNndPv2bfXr10/u7u5avny5GjRooPr16zsEK0ByPKnt37+/li1bphs3bihz5swaMGCASpcuLT8/P+3fv1/lypVTrVq1NGTIEGXPnt3JlSOxsR7fevbsqYULFypt2rS6efOmMmXKpPnz5ytLliwKDw/XtGnT1LlzZ3Xr1k2DBg1ycuV4agb4G7t27TI5cuQw27ZtM8YYs2HDBuPp6WmmTZvmsFy9evVMgwYNTHR0tDPKxHNgzJgxJkuWLGbnzp3GGGOGDx9uPDw8TO7cuc3atWuNMcZERESYHj16mDZt2pioqChnlotE5NixY8Zms5kJEyaYLl26mBQpUpjjx48bY4x58OCBuXLlimnXrp2pXLmyyZw5s7HZbOadd95xbtFIlKzHqP79+5v06dObZcuWmTt37pjChQubfPnymRkzZpg7d+4YY4w5cOCAsdlsplevXs4qGc+BkSNHGn9/f7Nv3z5jjDGzZ882NpvNFCtWzJw6dcoYY0xYWJgJDAw0pUuX5lzpOUJIgl3MP9yY/65atcoULVrUGGPMypUrjbe3t5kyZYoxxpg7d+6Y77//3r5uzEkt//jRrl07c+PGDfvnO3fumIYNG5rJkycbY4xZu3at8fX1Nd26dTPVqlUzuXLlMps2bTLGGBMZGWlvQwSll9vly5eNMcaEh4eb6dOnG3d3d+Pr62vOnDljjHkUqq3++usvs3r1alO2bFmTLl06s3z58oQuGYnU1q1bHT7v3bvXFClSxPzwww/GGGM2b95sfHx8zJtvvmnSp09vZs2aZW7fvm2MMebEiROx2hpeXoMGDbJfpDHm0X6qTZs2ZsmSJcYYY1avXm38/PzM0KFDTZ48eUyJEiXsQSkiIiLWeRYSN0ISYrly5Yoxxpjdu3ebMmXKmLFjxxofHx97QDLm0UHlnXfeMSdOnLBP46QWFy5cMNWrVzfh4eEO048ePWpOnTplfv/9d5MtWzYzbtw4Y4wxkydPNi4uLiZVqlTm559/ti/PAeTl1qRJE9OgQQP756VLlxqbzWZsNpsZP368fXp0dLSJjIx0WPfChQumWrVqpmvXrglWLxKvIUOGmDp16pjo6Gj7fuXkyZNm1qxZJioqymzZssWkSZPGTJ8+3RhjTP78+U2+fPnMuHHjzN27d+3bIShh48aNpmHDhrH2OatXrzZXr141+/fvNwEBAWbChAnGGGOmTJlibDabyZEjh7l06ZJ9eY5vzw9CEhwsW7bMVKhQwdy8edP89ddfpmzZssbT09P069fPvszDhw9NzZo1zQcffMA/dvyt2bNnOxwYjDFm4sSJ5q233jL37983xjxqb3Xq1DFjxoyJdeDBy+v69esmLCzMGGNMcHCwiYqKMmfOnLGfdIwYMcIY8/cXZqZNm2ZeeeUVc+vWrQSrGYnT8ePH7QHn6NGj9unXrl0z0dHR5r333jOdOnWy73/q1Klj0qRJY5o0acLxDbHE7HPWrFlj9uzZ4zBv4sSJpkqVKvY7KebPn2/atm1rWrVqxfHtOcUQ4HAQEhKi06dPKyQkRDly5NBnn32mNGnS6OTJk5o5c6aWLVumt99+W+fPn9ecOXNks9kYaheSHIdBvXPnjrp27aoGDRooKCjIPj0qKkrHjh3TsWPHFBkZqXnz5umNN97Q559/bn9fCZA6dWp5eHho6tSpeuONN3T+/Hlly5ZNzZs316hRo9StWzeNHj3a/gB+jx49tGXLFvv6R48eVcqUKe3Dg+PlZIxRrly55ObmpnXr1qlChQpasmSJJClNmjQKCwvTjRs35OPjYx/gw8fHRxs2bNDs2bNls9lkGNsKkv0VKC4uLrp48aLat2+v8ePH219FIEl//vmnTp48KW9vbwUHB2vp0qXKkiWLvvnmG45vzylGt3uJGcvILNYRf0qXLq3kyZPru+++kyQtWrRIq1at0saNG1WgQAGlS5dO8+bNk7u7O6NHIZbAwEBlzZpVxYoVU/Xq1ZUhQwYtXrxY/v7+2rt3r/r27au9e/cqderUcnV11eHDh+Xm5ubQHvFysu6HJOny5ct666235OXlpeXLlytbtmwKDw/X5MmT1alTJzVq1Ejnz5/X9evX9fvvv8vNzU33799XzZo19fXXX6tw4cJO/G3gTNb9yZ49e3T//n3Nnz9fe/fuVf/+/VWvXj1J0rvvvqvjx4+ratWq2r9/v27fvq3Dhw/L1dU1VnsEunfvrvbt22v37t36+uuv9dprr6lDhw4qUKCAzp07pxIlSig6Olq+vr7y9PTUwYMH5ebm5uyy8S8RkhDL6tWrNWzYMA0fPlxlypSR9Ogqyq1bt+Tr66ukSZNKkiIjI/nHD4cTiXnz5qlHjx5avXq1ihQpolOnTqly5crKnDmzli9frjRp0mjfvn06fvy4bt++rU8++URubm6EbTi0o40bNypVqlQqVKiQgoKCVLVqVUmP9k3ZsmWTMUZr1qzR9OnTlSlTJo0fP97+wmt3d3f2TS85a1vq2rWrFi5cqMOHD+vChQuaMGGCdu3apf79+6tBgwYyxuj9999XWFiYkiRJovnz58vd3Z2ABEmObWnlypV67733tHXrVpUrV06LFi3SyJEjlTdvXntQunTpkubNm6fkyZOrVatWcnNzY3/0HCMkveQmTJigGTNmaNCgQSpUqJD8/f119epVVa5cWRUqVNC4ceMkKdZVfq7643E7duzQypUr9corr+jTTz+1B5+YoJQpUyatWLFCadKkcViPgATz2Pu0vvvuO7Vs2VItWrRQihQpdPXqVVWrVk3Sf4KSJIWFhcnT01OS40Ub9k+QpBs3bmjgwIGqXbu2KlWqJEk6fPiwxo0bp127dqlv375q2LChpEcv/fTw8JDEBUDEtnLlSh0+fFiZM2dWq1at7NNjglLMbeMFChRwWI/j2/ONyyQvmZhMbIxRZGSkihYtqnTp0mnAgAGqXr26Vq5cKX9/f40fP17Lly/Xtm3bJCnWCQcnIIhhjNGxY8dUpUoVjR07Vjdv3pQk++0qOXLk0KZNm3TlyhWVL1/ePj8GBxDE7E9GjhypmTNn6ptvvtEnn3yiFClSSJL8/f21YcMG2Ww21atXTydPnpQke0Ayxjic1LJ/wrx585Q2bVpt3rxZ/v7+9un58+fX559/rpIlS2rw4MGaO3euJNkD0uNtCTh8+LD69eunESNG2KeFh4dLkho1aqQvvvhCR48e1YABA/Tnn386rMvx7flGSHqJREdH208ewsPDFRoaqqJFi2rDhg0aN26cypcvr1atWql69epaunSp8ufPr507d/LgKmKxhm2bzabcuXNr8eLFSpcunX766ScdPnxY0qOHXGOC0nfffafXX39dyZMnd2LlSIyMMbp79662bNmi3r17q2TJkkqSJImk/wwIEhOULl26pCFDhjisTyjC44oWLapatWrp5MmTCg4OlvSoh0h6FJTat2+vV199VT/88IPDerQlPH7OkytXLnXo0EGZM2fWN998owcPHsjDw8MhKLVp00apUqXSK6+84oySEU+43e4lYb2vdvjw4dqyZYvOnj2r4sWLq2PHjnrzzTclSTt37tRPP/2kmTNn6vTp06pdu7ZWr17tvMKR6Fjb0p07d+Tq6qpkyZLJ1dVVK1eu1Oeff65atWqpY8eOeu2112KtI3ELAmJ7+PChChUqpObNm6tbt24O80JDQ3XmzBnlzp1bt2/flq+vL+0Hdn/3/NDZs2fVtGlTnT17Vjt37lSmTJkcbqX766+/lD17dp49gp21LUVFRenu3btKnjy5oqKitGTJEgUGBipXrlyaN2+ekiZN6nCb5pO2gecbIekl07t3b82YMUN9+vRR/vz5VaVKFZUtW1bTp09XxowZ7cvdvHlT8+bN02effcatB7Cz7vxHjBihDRs26N69e/Lx8dHMmTOVJUsWrVixQh07dlStWrXUoUMHe1ACYjzpGcf79++rcuXKyp49uxYsWODQ1o4ePapJkybpiy++UEBAgCSCNh6xtpNly5bp1KlTcnV1VbFixVS2bFldunRJDRs21MWLF7Vjxw5lzJgx1jNHnNRCin0xedeuXTp48KA++OAD1alTR0WLFtWcOXM0adIkZcmSRXPnzlXSpEl5hu1FFu9vYoLTPP6ixePHj5u8efOaTZs2GWOM2bVrl0mSJIn9TeMxL857/KVnvGkcj/vyyy9NmjRpzOzZs81PP/1kMmfObPLmzWt/id7y5ctN1qxZTcOGDc3Zs2edXC0SE+t+KeaFsTE2bNhg3NzcTO/evU14eLiJjIw0ISEhpnr16ubtt9/+25fHAl27djXp06c3jRs3NpUrVzY5cuQwo0aNMsYY+4vRc+TIYc6dO+fkSpHYffnllyZdunRm0qRJZuXKlSZ16tSmWrVq5tatWyYsLMzMmjXLFCtWzFSoUMGEhoY6u1zEIy6dvKBatmypdevW2e/Blh6NBGWz2VSpUiWtXr1alStX1ujRo9WyZUvdvXtXa9aseeLVWa6QwOr8+fPauHGj5s+fr2bNmunu3bsKCQnRp59+qlSpUkmS6tWrpwEDBig0NFSZM2d2csVILKxXaseMGaMWLVqofPnymjlzpi5evKiqVatq2rRpCgwMVIUKFVShQgVVq1ZNFy9e1IoVK+zPuAFWK1eu1OLFi7Vq1SrNnz9fjRo10qVLl5QuXTpJUo4cOTR37ly5ubmpc+fOTq4WidmRI0e0atUqLVu2TJ988okyZcqk4OBgNWzYUClSpJCHh4c+/PBDNW3aVNmzZ+eF1S86Z6c0xI/ChQubDBkymI0bN9p7hi5cuGCyZ89uunfvbvz8/MzkyZPty//666+mfPnyZu/evc4qGc+JgwcPmrRp0xpjjPn++++Nt7e3mTJlijHGmLt375qxY8ea8PBwh3XoAYBVjx49TOrUqU1gYKBp27atKViwoGnRooX9Kv+RI0dM7969TefOnc3XX39t782mVxtPMnz4cFOnTh1jzKNebB8fH4d90qFDh4wxxly+fDnWnRKA1ZEjR0zBggWNMcYsW7bMeHt728+V7t69a9auXWsiIyNNRESE/e4bjm8vLkLSC8b6j7V69eomffr0ZuPGjfYu4Y4dOxovLy/zySef2JcLDQ01tWrV4nYWxBJzELB+f//+fVOlShXTuXNn4+3tbaZNm2Zf5vfffzdVqlQxP/30U6z1AWOMWbhwoXnllVfMvn37jDHGbNq0ybi6uprXX3/dfPDBB+bMmTPGmNi3/XJyi8fFHK9GjRplOnbsaH744QeHk9ro6GizZMkSM3DgQBMSEmJfj7YEY558fDp8+LDx9/c3I0aMMMmTJzcTJ060z9u+fbupWbOmOXjw4D9uAy8O7qN6wbi4uNgfIvz+++9VrVo1NWvWTHPmzFHlypXVvHlznTlzRj/++KN69+4tT09P/fzzzwoKCtKBAwfst7PwECsebweRkZFyd3eXzWZT+vTpNX78eH388cdq3bq1pEejk3Xr1k3u7u4qU6aMJIbTRWxJkiRRo0aNVKhQIa1Zs0YtWrTQxIkT9fDhQ/Xt21eurq7q27dvrKF0GaQBj++TYr7PlSuXvvjiC40dO1azZ89W06ZNJUkPHjzQjBkzlCtXLvn4+NjXoy3B2pasI9Tly5dPtWvXVvfu3dWlSxd9+umnkh49rjBs2DC5ubkpX7589u1wjHuxMbrdC8o62kq1atV06NAhzZ8/X5UqVdJvv/2mtWvXau7cucqVK5eyZMmiMWPGyM3NjVFaEMvw4cO1e/duXblyRR9++KHef/99ubq66p133lFoaKjy58+vbNmyaePGjbp9+7b2798vd3d3wjYcRrGL+f7Bgwe6e/euXF1dVbNmTb333nvq2rWrHjx4oHz58ikiIkLNmzfXgAEDnFw9EhPr/uTbb7/VrVu35OPjo+rVqytZsmQaNWqUunXrpsmTJ6tw4cIyxqhnz566du2a9u7dKzc3t1ijKuLlZG0HY8aM0Z49eyRJZcqUUfPmzXXt2jW1b99ee/fuVY8ePXT//n39/PPPunz5sg4ePMjx7SVCSHqBPR6UDh48qAULFqhSpUqSHr17JOaFjRJD6uIR686/f//+Gj9+vJo2bap79+5p1apVqlSpkgYNGiQ/Pz9NmDBBW7duVapUqZQtWzaNGDGCsA1Jju3o/v37ioiIcHiR8KFDh1S7dm0tWLBAZcqU0cmTJ9W3b19Vq1ZNTZo04QQEdtaT2k6dOmnevHny8fGRzWZTZGSk1q5dq9dff12DBw/WmDFj5OnpqUyZMillypT6/vvv5e7uzvENkhzb0uDBgzV06FC1adNGhw8f1s2bN5UqVSp7CB83bpxWr16tHDlyKHv27Bo7dizHt5cMIekF93hQ+u233zR37lyVKVNGnp6e9uW4wobHnT9/XpMnT1blypVVsWJFSdKmTZvUs2dPvf7665o1a5ZsNpv9KwYnI7AaOHCgvv/+e127dk2VK1dWkyZNVLp0aZ08eVL169dX5cqVVbt2bQ0bNkyenp5avny5bDYbV2ohyfHYtG/fPnXs2FFjx45VtmzZdOPGDXXt2lV79+7VL7/8ouzZs+vo0aN6+PChkiZNqtdee83hFnQgxh9//KE+ffrok08+UeXKlSVJ3333nQYPHqy0adNq6dKl8vT01N27dx1u1eT49nIhJL0ErAeImjVrav369dqzZ4+KFCni5MqQWH377beqU6eOUqdOrcWLF9tDkiT98MMPql27tjZs2KAKFSo4sUokRtZw8/XXXyswMFA9evSQp6enJk2apAwZMuizzz5T3bp1NWDAAK1YsUK3bt1StmzZtHXrVrm7u3PRBrEsWbJEs2fPloeHh5YvX24fevnu3buqU6eO7t+/r23bttmfLYlB2MbjZs6cqa+//lrGGC1fvlx58uSRJEVERGj58uUKDAzUtGnTVLx4cYfzJ/ZLLx/2HC+BmO5hSVq3bp06deqkggULOrkqJGZFihRRu3btdOPGDZ0/f16S7G2oatWqevXVV7V//35nlohEKuaEdN++fXJ1ddX06dPVtWtXff7559q8ebOSJEmiMWPG6Pr16+rXr59WrVqlDRs2aNu2bXJ3d1dkZCQnInAQFhambdu26ejRo/rzzz/tASkyMlI+Pj5q3bq1bt68qaCgoFjrEpDwuGrVqillypQ6ceKEtmzZopi+And3d1WvXl2XLl3SoUOHJDm+J5L90suHvcdz6u9eqPh3061BaeTIkXJ1dVVERES81Yfnx5PaTPr06dW7d281a9ZMn376qTZv3mw/WISEhOjhw4fy9vZO6FLxnPj1119VtGhRffHFF7p7966kR7epZMyYUTNnztTvv/+uOXPmSHr0os+8efPKxcVFUVFR3BaFWPskT09PDR48WM2aNdOtW7fUsWNHRURE2NtK+vTpFR4ervv37zujXCRiTzq+ZciQQStXrlSJEiU0f/58rV271mF++vTplSxZsoQqEYkYt9s9h6y3Dxw5csR+5fXNN9+MNd/K2lXMfbWQHNvE7NmzdfnyZaVOnVpt2rSRJPsJybJly9S2bVulT59e27dv19mzZ3Xw4EFOaPFE9+/f15w5c9S9e3e1bNlSY8aMkXn0Xj65uLioZs2aypkzp8aMGePsUpHIWI9f+/fvl5+fn5IkSaJMmTLpzp07CgwM1I8//qj8+fOrf//+unXrlnr06KF79+5p27Zt9BzBznp8W7hwoU6dOqVChQopX758ypQpky5fvqx3331Xd+/e1VtvvaU33nhD69at059//qkjR45wfIN4mexzxvrisi+//NLkz5/fZM6c2RQqVMi0aNHiqdabOHGief/993lxLOz69etnkiVLZipVqmRsNpupW7euOX36tDHGmJs3b5rWrVsbm81m3nvvPbN06VL7y4kjIiKcWTYSgb/bjwQHB5sxY8YYFxcXExgYaJ8eHh5u8uTJY3r37p1QJeI51L17d5MmTRqTNWtWU7p0abNt2zZjzKP9UY8ePYyPj49JmTKlqVevnmnWrJl58OCBMebv2yNeXr169TKpUqUy+fLlMwEBAaZZs2bmt99+M8YYc/nyZVO6dGn78a1v37729XjpMAhJz6mhQ4eaVKlSmR07dphbt26Zrl27GpvNZvbs2WNfJiYYWQPSlClTjJ+fn1m2bFmC14zEw3oiERoaaurXr29++eUXY4wxR48eNSlTpjRVq1Y1f/31lzHGmGvXrpk2bdoYLy8vs2PHDvt6eLlZ29F3331nFixYYGbMmGGf9vDhQzNq1Cjj4uJiqlevbtq2bWtq165tcufObcLDw51RMhIp63Fq586dJnfu3GbHjh1m/vz55sMPPzSpU6c2mzdvNsYYc/v2bdOzZ09TpEgR06lTJ/vFmocPHzqldiQuMful6OhoExISYurWrWv2799vjDFm5syZpnz58qZu3brm8OHDxhhjgoKCTIkSJUytWrXMhg0b7Nuxtkm8nAhJz6GYk9oFCxYYY4z59ttvjZ+fn5k2bZoxxvFAYb0SMmXKFOPr62uWL1+esAUjUbGe2B47dszs37/ffPbZZ+by5cv26X/99ZdJmTKlqVatmjl16pQx5tEV3CZNmhg/Pz+zZcuWBK8biYv1BKJHjx4mS5YspmDBgiZLliymYsWK5uLFi8aYR/urcePGmWTJkpkSJUqYXbt22QMSPZEwJnbvz7Zt20y3bt3sn48fP26aNm1qUqZMaQ9KN2/eNF26dDHFihUzffv2JXTDGOPYlk6ePGnOnj1rateuba5evWqfPm/ePFO+fHlTr149e4/SpUuXTNGiRU2FChXMmjVrErxuJE6EpOfA41czHjx4YHLlymVWrVplfvjhB+Pt7W0mT55sjHl0K8uwYcPM+vXrHdaZOnUqAQkOvvjiC5MlSxbj5+dnkiVLZlauXOkw/6+//jJp0qQxhQsXNpcuXTLGGHP9+nVTp04dkyFDBvvtLXi5ff3118bf39/s3bvXGGPMjBkzjM1mM6VLlzbnzp0zxhhz7949M378eGOz2cyoUaOMMQQkxDZ06FDTqFEj89Zbb5kPPvjAYd7x48dNs2bNTJo0acz3339vjDHmzp075ssvvzS5cuUyX331lTNKRiLVvXt34+/vbzJmzGjSpk1rjh496jB//vz55q233jLly5c3J0+eNMYYc/XqVfPqq6+amjVrmnv37jmjbCQyhKREznpV5M6dO/bvP/30U1OnTh3j6+trpkyZYp9+4cIFU7NmTTNz5kz7tJkzZxoXFxezYsWKhCkaiU50dLRDW1q/fr3JkyePWb58uVm9erXJnj27qVq1qtm+fbvDesePHzfVqlVzOKG9ceOGPTTh5Xbp0iXTqlUrs3TpUmOMMatXrzZ+fn5myJAhJleuXKZMmTLmzJkzxphHPUqjRo0ynp6eZtCgQU6sGomFdZ8UGBho0qRJYz788ENToUIF4+rqag9DMU6cOGHefvttU61aNftdErdv3zb9+/e3tzO8nKxtafv27SZjxozmu+++M4GBgaZIkSKmUKFC5o8//nBYZ9q0aeazzz5zWDcoKMj+PC5ASErErP9wBw0aZJo0aWK/9enbb781yZIlM5UrV7afsF67ds3UqFHDlC5d2n4AuXfvnhk5ciTdxy8xa7g2xpi1a9ea1q1bm8GDB9unHT161OTJk8fUqFEjVlCKwZV/POmh+JUrV5qgoCCzb98+ExAQYCZMmGCMMWbChAnGZrOZ1157zX6rS2hoqBk8eLBJmTKluXnzZoLWjsTrzz//ND179jQ//fSTMcaYK1eumDZt2hhPT0+zceNGh2XPnz9vb4cxxzmeHUGMCRMmmEGDBpmvv/7aPm39+vWmRo0apnjx4rGCUoyoqCgGakAshKRE6PETkW7dupn06dOb6dOn2+/zN8aYuXPnGj8/P1O8eHFTtGhRU6pUKVOgQAH7vdkx/+B5wP7l1aZNG9O/f39jzKN2dfXqVVOkSBHj6elpmjZt6rDs0aNHTd68ec3bb79tfvzxR2eUi0TMul+aO3eu/dmQGOPGjTPVqlWzh585c+aYNm3amObNmzsE7NDQUALSS6xr167mwoUL9s8bN240NpvNpE6d2iEQ3bx507Rp08YkSZLEbNq0KdZ2GMUOZcqUMRMnTrR/vnLliqlQoYKx2WwOz7QZ85+gVKpUKfuADcB/Q0hKZEJCQhw+r1271vj7+5t9+/bZp92+fducOHHCGGPM4cOHzaRJk0z37t3N3Llz7cGIq/4w5tHJbExojrnH+o8//jA1atQwefLkMUuWLHFY/vjx4yZNmjSmS5cuCV4rng9du3Y1mTNnNt27dze3bt2yX8Vv3769yZkzpwkPDzfBwcGmdu3aZtiwYfb12Cfh3LlzplSpUrHaQt++fY3NZjPjxo1z6BW6efOm+eSTT4zNZjO//vprQpeLRCwiIsKsWLEi1kXg3bt3mzp16pgUKVKY48ePO8zbsGGDKVq0qGnTpk1ClornGCEpEfn4449Nu3btjDH/uX1g9uzZpkyZMsYYYw4dOmQGDhxocuTIYTJmzGhatmxpbty4EWs7dBnj8dtPZs2aZerXr2+uXLlijDHm999/N5UrVzZVqlSJNZjHuXPnaEN4ookTJ5rUqVObAwcOxBpN7NSpU8bf399kyJDB5MyZ0+TNm5dgBLvHe34WL17scBLbpUsX4+HhEevCzfXr183w4cNpS/hbgwcPNh07drR/3r9/v6latarJnDlzrKC0e/dueiHx1Hg1dSIRHR2td955R6NHj5YkhYWFSZLSp0+vHTt2qGHDhqpevbr+/PNP9ezZU7169dLatWt16dKlWNtydXVN0NqR+MS8ZTzGpUuXdO7cOfXt21dBQUHKkyePRo4cKWOMpk2bplWrVtmXzZIli1xdXRUVFZXQZSMRM8bo4MGDatWqlQoUKCAXl0eHj+joaElS9uzZtWfPHn366afq2LGjDh48KDc3N9oRJMmhvdy6dUuNGjVSx44dderUKUnSiBEj1K5dOzVp0kRLly61r5c6dWp17dpVbm5uioyMdErtSLyio6Pl4+OjsWPHql+/fpKkggULavDgwXrjjTdUtWpVnTx50r58sWLF5OLiYt9vAf/I2SkNT77qX7JkSXP9+nVjjDFLly41LVu2NPPmzbO/y+bmzZumQIECZufOnQleL55Po0ePNiVLljQfffSR/UH63377zVSrVs0ULFjQ/tA08CSRkZGmePHipkmTJvZpMfuuBw8emCNHjjxxHcAqps0cO3bMpEqVytSqVcv+0mpjjOncubNJliyZmT17trNKxHMmPDzczJgxw7i5uZnevXvbp+/bt8/UqlXLeHh4mPPnzzuxQjyv6ElKBB6/6h8dHa3IyEi1aNFCN2/eVP369TVx4kR9+OGHSpMmje7fv6/GjRvLy8tLxYoVc1LVeF7EXDHr2LGj6tWrp+PHj+vLL79UUFCQ3njjDQ0ePFhly5ZVmTJlnFwpEjMXFxcVL15c58+f17FjxyT9Z991/vx5de7cWb/99pvDOvRq43E2m01RUVF67bXX9Msvv2j79u0OPUojR45Uo0aNNGvWLCdXiueFu7u7mjRposmTJ2vo0KHq06ePJKlQoULq1auX2rdvrwwZMji5SjyPbMYY4+wiXmbR0dH22xBiREZGatmyZRo/frySJ0+u+fPnK2XKlLp//76mTZum1atX6/79+9q1a5fc3d2fuA3AytpGRo0apZUrV+r1119X//79HQ4etCX8k0OHDql8+fJ6++231b59exUuXFhBQUFq27atQkJC9OOPPxKM8FSioqLk6uqqEydOqFixYipbtqxGjx6tHDlySGJfhLiLiIjQnDlz9Omnn6pnz54aMGCAw/yYNgc8LUKSE1kPAnv37rV/LlKkiIwxWrZsmUaPHq2UKVNq/vz5SpEihVatWqU9e/Zo0KBB9nu03dzcnPyb4HlgbW9jxozRpEmT9NFHH6lHjx4yxsTq0QSsYtrP7t271aRJEyVNmlR37txR2rRpFR0drT179nDRBnFiDUqlSpXSq6++qmXLliljxoySCEqQTp06ZQ/OTyMiIkJz585V69atNXXqVLVu3Toeq8OLjpDkJNaT0u7du2vRokWy2WwKCgpS48aN1atXL2XPnl1LlizRuHHjlCpVKs2aNUupUqWyb4OrIogr60nHkiVL9N5779GG8NRi2s+ZM2d04sQJ/fbbb8qWLZvq1asnV1dXLtogzmKOY3/88Yc6d+6s9evXE4wgSRo8eLD69OmjX3/9VYULF37q9cLDw/XDDz+oevXq7I/wPyEkOdmECRM0YMAArVmzRqlSpdKFCxfUpEkTlSxZUlOmTFGqVKm0ePFi9e/fX++8845GjBjh7JKRiPzdldZ/ugL7+Dyu1iIu/q7XkYs2kGK3j6fppX48XBO2IUkPHjxQgwYNdPjwYa1atSpOQSlGdHS0bDYbd0rgXyEkOVmzZs2UNGlSTZkyxX4wOXTokMqWLavPP/9cgwYNUmRkpLZu3aqKFStyEgI7a7jZsGGDbDabvLy8VLp06VjzrawnLVevXlWaNGloVy+xJ7WTmDbyTye4hGs8ztomLl++rBQpUihJkiT/9QSVtoTHxQTlyMhI1a9fXwcPHtSKFStUqFChf1zP2pbOnTunrFmzJkS5eEGxV0pAj+fRiIgIXbp0SaGhofb54eHhevPNN9W/f38tXbpUN2/elJubmypXrsy7a2BnjLEfCLp06aLGjRurTZs2atSokb766itJeuK7IKwnvWPHjlX9+vV1586dBK0diYf1hOKXX37R999/r19++UX37t2TFHvkzRjW9hcUFJQwxSLRi2kT/fr1U+3atZU/f36NHDnSPnLdk1jb0jfffKNx48YlSK1IvKKjo+09iUuXLlXlypV1/vx5NWnSRPv27fvb9axtaerUqfr444919erVBKkZLyZCUgKJ6fKVpNOnT+vatWtyd3dX06ZNtXz5cm3evFkuLi5yd3eXJHl6eip16tTy8fFx2A5X/CH95+T13Llz2rx5s7Zs2aI1a9aoW7duGjhwoHr16iXJMShZA9LUqVPVv39/ffrppw7PueHlEnNC0bNnTzVu3Fj9+vVTvXr11LJlS+3YseOJ61jb0YQJE9ShQwfdunUrwWpG4mO9GDN37lxNnjxZHTp0ULly5bR48WINGjRIx48fj7Xe4/ukL774QpkzZ06wupE4WfdLnTt3ljFGXbp0kZeXl+rUqfPEoGRtS9OmTVPnzp3Vpk0b+fv7J2jteMHE/6uYYNWzZ0+TJ08ekypVKtO1a1ezYsUK0759e5MrVy6zfv16ExkZae7cuWOqVatm3nvvvVgvmgVifP3116ZRo0amXbt29nZy7949M3nyZOPm5mZ69eplXzYiIsL+/ZQpU4yvr69ZsWJFgteMxGfixInG39/f7Nq1yxhjzIABA0ySJEnM1q1bYy1r3R9NnTrVeHl5mSVLliRUqUjkdu7caT7//HOzaNEi+7RvvvnGlCxZ0jRt2tQcO3bMPj0qKsr+/ZQpU4yfn59Zvnx5gtaLxOvs2bMma9asDvuXoKAgU7lyZZM5c2azb98++/TH2xLHNzwrhKR4Zv3Hu3TpUpMxY0azatUqM2DAAFOiRAnz/vvvm9GjR5suXboYV1dXkzNnTvPaa6+Z/Pnzm/DwcGOMISghlnv37plu3boZHx8fU6VKlVjzpkyZYjw9Pc1nn33mMG/atGnG19eXkxHYtWrVyv6W+mXLlhk/Pz8zadIkY4wxoaGh5vbt28YYx/0QJyJ43LZt20z27NlNqlSpzMKFCx3mTZ8+3ZQqVco0b97c/Pbbbw7zpk6dyj4JsZw4ccKkSJHC7N692xjzn3Op06dPm0yZMpmCBQuanTt3OqwzefJkkzx5ctoSnhlCUgL5+eefzeeff25mzJhhn7ZmzRpTqVIlU79+fbNx40Zz6NAhM3XqVLNgwQITGRlpjHHsAcDLK+YE1Xqieu7cOTNw4EBjs9nM2LFjHZa/f/++GTlypClTpox9nenTpxubzWZWrlyZcIUj0YqMjDRRUVGmWrVqZvny5ebXX3813t7eZvLkycaYR/ueMWPGmDVr1jisx1V//J3hw4ebDBkymAYNGpgLFy44zJs5c6bJmTOn+eqrr+zTJk6caJImTUrYfsn93YXgfPnymebNmztMu3fvnilfvrzx8PAwtWvXtk9funSp8fLyMsuWLYvXWvFyISQlgCtXrpgcOXIYX19fM3r0aId53377ralYsaKpU6eO2bNnj8O8mKCEl5u1N/Lu3bsmNDTU/vnixYumb9++xtvb24wfP95hvYcPHzocfA4dOmRWr14d/wUjUbK2I6v+/fsbX19f4+HhYRYsWGCffufOHVOxYkUTGBhonzZ9+nTj7e1NQHrJ/V1bMsaYIUOGmPz585tu3bqZixcvOsxbu3at/bh27do107JlS7N06dJ4rRWJm7UtnTt3zpw5c8bebqZPn24KFChg7+k25lHvdoMGDcyhQ4cc1p09e7bZtGlTwhWOlwJDgCeQ3377TfXr11fWrFk1cuRIvfHGG/Z533//vbp3765atWopMDDQiVUisbGOPjZ69GitX79eUVFRypEjh6ZNmyZJunTpkqZNm6YxY8YoMDBQn376qcM2zKOLIQyx+xKztqOdO3cqLCxMr732mtKnT6+rV6+qbdu2OnTokH766SdlypRJ165dU8uWLXXr1i398ssv9pGm5s2bJ19fX73zzjvO/HXgRNa2tHbtWv31119Knz693njjDeXJk0eSNHDgQK1evVqVK1dWhw4dlCFDBodtmP9/yD44OFh+fn4J/jsgcTCWwRb69u2rzZs366+//lLhwoVVqVIlderUSf369dOKFSuUPHlylS1bVlu2bNHDhw914MABXmCNeEdISkCHDx9WixYtVLhwYXXo0MF+QJEenbgUK1aM0evwRD179tTs2bPVuXNnJU+eXL1791bhwoW1atUqeXh46NKlS5o+fboGDBigZcuWqV69es4uGYlQly5dtGTJEt24cUNFihRR06ZN1apVK23btk0DBw7UL7/8ohw5csjDw0MeHh7avn273N3dORGBJMeT2u7du2vevHl69dVXdf36dQUEBKhVq1aqU6eOJOmrr77St99+q0KFCmnQoEFKnTq1EytHYjZw4ECNHTtWixcvVvr06TV48GAtWbJE586dk4+Pj/bs2aMpU6YoKipKfn5+mjlzptzd3Xm/FuKf0/qwXlIHDhwwBQsWNK1btzZ//PFHrPncYofHffvtt+b111+3P6T67bffGm9vb+Pt7W2KFy9uv/3u3LlzZvr06TzHBmPMo/v8rbejbNmyxRQoUMDs2LHD7N+/33zwwQemePHiZty4ccYYY8LCwsyiRYvMN998Y7799luei8TfGjNmjMmcObN9RMSRI0caT09PU7JkSYfRyLp06WKaN2/O4EP4W9evXzeVKlUya9euNcYYs379euPj42O++eabWMtaz4/YLyEh0JPkBAcPHtTHH3+srFmzavjw4QoICHB2SUjEVq1apWPHjunLL7/U999/r6ZNm2rgwIHKmzevqlSposqVK2vZsmVKkiSJfR2u/L/crl27prRp09o/r1mzRuvWrVPatGk1aNAgSdLNmzfVs2dP/fbbb3r//ffVsWPHWC+PjYqKoncbDu7evavOnTvrzTffVLt27bRmzRo1a9ZMbdq00e7du3Xv3j316dNH7777rqT/9D4ZSy8UEOPWrVsqUqSIVq5cqYsXL6phw4YaMWKE2rZtq7CwME2fPl1FihRR0aJF7evQlpBgnBrRXmJ79uwxLVq0+McHYPHy+bsrrmfPnjV37941JUuWNAMHDjTGPBoQJHfu3MZms5mPPvooIctEIta2bVvz5ZdfGmMeXXm9deuWKV26tEmaNKmpV6+ew7I3btwwbdq0MaVLlzb9+vVzQrV4Hh09etRcvHjR/P777yYgIMA+INGcOXOMl5eXee2118yGDRvsy9OTBGOePODHrVu3TNWqVU3r1q1NihQp7KNrGvNoGPDatWubb7/9NiHLBOy4mdNJihYtqhkzZsjFxcXhbeV4eUVFRdmvjl29elU3b95UWFiYJClr1qy6cOGCLl++rBo1akiSbDabChUqpF9//dU+iANQsWJF9e/fX5J07949pUiRQvPmzVONGjX0+++/a86cOfZlU6VKpSFDhtgHcDDcWID/Z4xRVFTUE+flzp1bGTNm1M8//6xMmTKpVatWkiQPDw+VLVtWzZs3V+XKle3Lc9Uf1ueHLl26pNu3b0uSUqRIoRo1amj69OmqWbOm2rRpI0kKCQlRp06ddO/ePfsxD0ho3G7nZIZu45fekiVLVKxYMWXLlk2S1KtXL23cuFHnz59XlSpVVKNGDTVq1Ej37t3Ta6+9piJFiqhDhw4aNGiQjDHatGmTXFxcuDXqJff4vmTOnDlasWKFxo4dq4CAAJ05c0aff/657t+/r5YtW6px48b2ZUNCQuTt7S0XFxf2SYi1L5k6darOnj2rO3fuqE2bNgoICFDy5Mk1ceJETZgwQVOnTlXJkiVVr149FS1aVF9++aVsNhv7JMTSr18/LVq0SN7e3nr99dc1f/58SVLv3r01bNgw1a5dW8YY3bx5U7dv39b+/fsZpAFOQ4tzMk5GXm5r1qxR48aNNXv2bN28eVOzZs3SN998ow4dOqhbt26SpK5du2rixIny9vbWlClTdPjwYbVt21YRERHasGGDvTeSk5GXW8z1rpie6evXr+v69evq37+/zp49q4CAAI0ZM0ZeXl6aMWOGFi5caF/X19fX3o7YJ73c2rVrpzx58igyMlLSo/1P9+7ddfToUe3YsUO1atXS+PHjdfPmTZUpU0Zp0qRRkyZNlCtXLp06dUrdu3e3P4PEPgnWO2UWL16syZMnq3fv3nrnnXd06NAhFS5cWJI0aNAgzZo1S1mzZlXKlCn1zjvv6MCBA/bRNQlIcAZ6kgAnGzlypMaOHat27drp/PnzKly4sFq0aCFJOnv2rGbMmKEFCxZo9uzZKlu2rO7du6fLly/rlVdekYuLC4M0wMHBgwdVoEABSdLkyZO1cOFCZc2aVYMGDVK2bNl0+vRpderUSadPn9bIkSNVpUoVJ1eMxGTXrl1q1qyZ/P39tWLFCn388cfq2bOnihQpIunR+2xWr16tFi1aqFOnTtq1a5fOnTunW7duqU2bNnJzc2OfBEmOvdsrV65UcHCw3N3d9eGHHyoqKkq7d+9WixYt5OPjo/3790uSIiIi5O7ubt8GvZFwKmc8CAXg0ZDLMSZOnGjSpUtnvL29zcSJEx2W++uvv0yJEiXM8OHDY22DgT9gbQPbt283adOmNfPmzbNPmzBhgildurRp3LixOXPmjDHm0QPRXbt25ZUDeKJ9+/aZXLlymVdeecUUKVLEnD592mH+F198YdKnT2/u3r0ba13aFCpUqGAOHDhg/3z8+HGTJk0aY7PZzJw5c+zTo6KizC+//GJy5cplihYt6oxSgX9E/yXgJB4eHpKkr7/+Wh988IECAwMVGRmpjRs36vTp0/blcuTIIX9/f+3bty/WNrgF4eVmvU9//vz5Wrhwoe7fv68vv/xSc+fOlfTo9qmGDRvq/Pnz6tu3r/766y+9+uqrGj58uFxdXf/24Xy8XKy3RRljNHv2bKVPn16HDx/W/fv3JUnh4eGSpD59+uj+/fvavHlzrO1w1f/lFhwcrJIlS+r111+3T8uYMaMmTpyonDlz2vdL0qPjV/HixTVr1iydOHHCPgAIkFhwhgUkMGO5w3XmzJnq06ePjh8/rhYtWmj48OH20epOnTol6dF7SS5evKjMmTM7q2QkUjEBqUePHuratavy5cunPn36KFu2bBo0aJCmT58u6VFQatSokfbu3asFCxZI+k875KQWxhh7W+revbt69OihtGnTauTIkcqePbtatmypkJAQ+4WdmzdvKnny5PLx8XFm2UiE/Pz8NGjQIHl6emro0KHavHmzvL29VbNmTQUGBurPP/9UnTp17Mu7uLioWLFi2rFjh6ZOneq8woEn4JkkwEm2bNmib7/9VsWLF1fDhg3t00eNGqXAwEBlyJBBBQsWVHBwsE6fPq29e/c63KsNSNKpU6dUq1YtBQYG2k8+Dh8+rIkTJ2rz5s0aMGCAPvzwQ0mPngt45513CEZ4ouPHj+vjjz/WoEGDVKZMGUnS/v371bBhQ/n4+KhDhw5KmTKlpkyZosuXL2vfvn20JTzRw4cP1bhxY3333XfavHmzypQpowcPHmj9+vXq2rWr3nzzTa1cuTLWejyDhMSEniTACbZu3aqOHTtqwYIF8vX1lfSfW1k6d+6sgQMH6uTJk/rjjz9Uu3Zt+zCoMSNOATE8PT0VFBSku3fv2qflz59fn376qaKjo9WtWzf7u5Hq1q3LLXaws14jDQwM1Keffio/Pz/lz5/fPr1QoUJatGiRjDFq0aKFNm7cqHz58unXX3+lLcHu8evtSZMm1ZQpU/TBBx+oatWq2rZtm5IlS6bq1avr66+/1pEjR1S2bNlY2yEgITEhJAEJ4PEDSIECBVSrVi3ZbDbNnj1bERER8vDwsAelTz75RL1791bWrFnVrFkz+8kII0a93J704mlPT08VLlxYhw8f1s2bN+3T33zzTRUpUkQ5c+bUxIkT9eOPP9rncSIC6T+voIiMjFSJEiX0008/adu2bTpz5ozDcoULF9Y333yj9OnTKyoqSoGBgfaLNrQlWF8dcP36dV24cEGSlDZtWk2cOFF169ZVtWrV7EGpWrVq6t+/v9KlS/fEfRqQWBCSgAQQcwCZNGmSNmzYoOTJk6tnz55q27atTp48qd69e8cKSl9++aWWLl3KO0cgyXGQhgsXLujy5cuSpDRp0tjfWD9//nxdv35d0qNn2YwxatiwoTw8PLR161an1Y7Ea8qUKWrevLkKFiyoX3/9Vffu3dPIkSN15coVh+UKFSqkzZs3a/z48fZpXLR5uc2cOVOhoaH2/VKvXr1UsWJFvfHGG6pTp44WLFggLy8vffPNN6pbt65q1Kih7du3K1myZKpXr56WLVtmfz8bkBixhwMSSFBQkNavX69Dhw5p7ty5qlChgrp06aLIyEht2bJFffr00aBBg+Th4WF/z0hMQOIFn4g5Eendu7cWLFggNzc35c6dW2vWrFHHjh0VEhKiIUOGaPPmzUqfPr2OHDmisLAwLVu2TDt37tSePXtoS3iinTt3qmfPnho+fLh++uknlS9fXkmTJtWAAQPk7+8v6dGFntdee00Sz41A2rt3r1q1aqUjR45o9OjRmjRpkmbMmKEhQ4bIx8dH06dP18SJE3X58mV17dpVkyZNkru7u8qVK6eDBw863NLJKK1IrBi4AYgn1iv/MQ4cOKAxY8Zox44dmj59uipWrKjg4GD7yUm+fPk0YcIETkBgZ21HixcvVufOnfX1118rODhYo0ePlre3t3788UelTJlSS5Ys0Z49e/THH38oR44cGj16tDw9PVWvXj1lyZJFI0eO5ITkJfakfZIkzZ07V4MGDVLFihU1atQo7d+/XxUrVlSrVq3Up08fZciQwQnVIrH79ttv1bBhQ7Vv316pUqVSunTp1KxZM0mPRkAcMGCA9uzZo5EjR6p06dK6evWqpk+frh49etALiecCIQmIZ9evX1eaNGnsnw8cOKCRI0dq165dmjFjhipUqKCQkBB9+eWXCg8P19SpU7naj1hWrlypBw8eKCIiQi1atJAknTx5UnXr1pWbm5s2b96slClTOqxz/fp1jR07VpMnT9aOHTuUO3duZ5SORGbHjh3Kli2bMmXKZJ82e/ZsDRkyROXLl9eECRP066+/qmzZsho6dKi6devmxGqRmK1evVqNGjVSWFiYva3E9Fjfu3dPBQoU0Lvvvqvhw4c7rBdztwSQmHFJEYhHS5cuValSpXTkyBH7tIIFC6pz587KnTu3WrVqpV27dsnX11fDhg2zBySuXcDq4sWLatq0qZo2barg4GD79Jw5c2rVqlWKiopStWrVFBQUZJ9369Ytde/eXYsWLdLmzZsJSJD06Hm2KlWqaPr06Q7PHTVv3lzdunXTzJkz1bFjR+XPn1+HDh1S586dnVgtEpvHj0116tTR6tWr5e3trZ07d+r27dv2ed7e3ipbtqwuXLgQ67kjAhKeB4QkIB4lS5ZM2bNnV9u2bR2CUqFChfTOO+/ozJkzeuutt7Rv3z55eXnxDBIkxR7FLlOmTPr+++9VsGBBLV++3D7ssjFGr7zyilatWqVz587pyy+/tK+TMmVK9e/fXz/99JPefPPNhCwfiVjmzJm1YcMGzZkzR9988419ABDpUVAKCAjQvHnzNG3aNOXLl09ubm68egCSHEexe/DggX161apVNW/ePG3YsEG9evXSlStXZIxRaGioDh48qNSpU3ObL55L3G4HxLNNmzZpzJgxunHjhr755hvly5fPPn3mzJkqVqyY2rdvz3NIkOT43Mjs2bN17NgxhYeHq2TJkkqXLp3atGmjgIAArV+/XpLsofrSpUvy9/e3tyPCNv7Jjh071KhRI7Vu3VqtWrVShgwZdOXKFQUGBqpw4cJq3Lgx+yQ80bBhw/Trr79KejSiXe7cuZU0aVKtWrVKjRo1Uq5cuZQrVy6Fh4frzJkz2rdvHy9Cx3OJkATEE+tJ6saNGzV+/HhdvHhRo0ePVo4cOdShQwflzJlTw4YNk8SIUXDUrVs3zZ07Vx988IEuXLig3377TdWqVdN7772n999/XwUKFNC6detirUc7wtPasWOHmjVrptKlS6tw4cL6/vvvFR0drR9++EESbQmxjR07VgMHDlSbNm20du1ahYaGqk+fPqpbt658fHz03XffqXnz5vLy8tLcuXNVunRpubq68gwSnkuEJCAeWYPSTz/9pMmTJ2vZsmXKmTOnPD09deDAAbm5uXHVHw42bNigTz/9VIsXL1bRokW1bNkyNWnSRLNmzVKjRo3sJ7cpU6bU3r17nV0unmMHDhxQr169dOHCBWXLlk2rVq2Su7s7+yRIij0i4oABA5QvXz69++67kqTGjRvrwIED6tatm+rXry9vb28tW7ZMEyZM0E8//SSbzUbYxnOLkATEM+vJRnh4uHbt2qXw8HBVrFhRrq6uHEAQy8yZMzVnzhz9/PPPWr58uT766CMNHz5cbdu2VWhoqPbs2aPIyEhNmDBBK1as4H5//E/CwsL04MEDJU+eXDabjav+kOR47Fq/fr3u3r2r77//Xs2bN1f58uXty3344Yfav3+/unfvrrp168rX19c+7++GnQeeB+wFgXhmvRrr4eGhcuXK2T8TkPAkbm5uypw5s9avX68WLVpoxIgRatu2raRHJyt79+5Vx44dtWrVKkmciOB/4+npKU9PT0mP2hIBCdaA9MUXX2jGjBny8fHRpUuX5OHhoQIFCsjPz0+SNH/+fDVv3lydOnVSmjRpVLNmTft22C/heUbrBf6Fx0cf+2/T/24+AQlPEnOLXc2aNTV+/Hh7QHr48KGmTp2qoKAgh3dvcSKCZ4W2BOk/F/cOHjyo48ePa/369Tpw4IA+++wz7du3TxMnTlRISIh9+dmzZ6tz586qVq2as0oGnjlutwPiyHrV/pdfflFERIRsNpu9h+jvrupbr8zt3r1bGTJkUJYsWRKucDxXli9frqZNm6p9+/aqXr26jDEKDAxUUFCQ9u/fz7NsAOLV4sWLNX36dKVKlUoLFy60X9Tr2LGjduzYobp16+qzzz5zuL1O4g4JvDgISUAcWE9Ke/XqpWXLltnv33/rrbc0efLkWMs9/nnixIkaMWKEvvvuO+XNmzfhfwk8F6KiorR06VJ17dpVkuTv768MGTJoxYoVcnd350QEQLyJjo5W7969tWTJErm7u+uPP/5w2N906tRJO3fuVIUKFdSnTx95eXk5sVogfhCSgH8hMDBQY8aM0apVq/Tmm29q2LBh+uqrr9SkSRPNmTNH0n+CkTUgTZ06VT169NDUqVPVoEEDZ/4KeE5cv35dd+7ckaenpzJnzsyD9QCeuSfdAREREaFx48Zp8uTJqlSpkoYNG2Z/DkmSWrRoIRcXF02fPp0ebbyQCEnAU7AeQM6cOaPPPvtM7dq1U40aNbRu3To1btxYTZo00dy5c1W3bl3NmjVLkuNtB1OnTlW3bt00c+ZM1fu/9u49pur6j+P48xwEzziaZKGIgoCakhcu4bVIsDIspLxvMi8MNTTmzJHYDXVeKBU0JPOCgpRrAhUqqZksV7Iuik0zlLxOTdl0GQbiAQ7n90dxOmQ/f/1+9Qv0vB4bm+fL9/vlw5nje16fy/szZkyz/S5yZ1ORBhH5Ozn+Tfnuu+/sI9WBgYHU19ezcuVKCgsLCQsLIzU1lbZt295yrab+yt1IT1qR/8Bms9kfIJ999hn+/v6MGTOGwYMHU1JSQkJCAq+//jpr1qxh8uTJbNmyhZiYGOC3wgzr1q1TQJK/hQKSiPxdHJ9vL7/8MqNGjSIyMpKIiAheffVVAJKSkoiJibHvqVVZWWm/3mg00tDQoIAkdyXN1xC5DcfesQULFvDOO+9w4MABpk6ditFoZNeuXTz66KNMnjwZgM6dOzNq1Cjq6+vtPWzFxcUsXLiQTZs2KSCJiEiL0fh8W7lyJRs2bCA/Px+DwcDZs2dJSEigoqKCrKws+9rIzZs34+fnx9y5c+33UMeN3K0UkkRuo/EBUlpayrFjx8jNzcXb2xv4JUAdO3aMqqoq3N3dqamp4auvvuKpp55i+vTp9nuEhISwc+dO+vfv3yy/g4iIiCPHDsCGhgb7rIjIyEgAIiIi8PPz47HHHiM4OJjExESSkpLo0qULsbGxzdl0kX+M1iSJ/AHHB8iWLVvIzc3l5s2bFBUVce+999pHiT766CPGjRtHUFAQNTU1NDQ0cPjwYXt5ZsepDCIiIs3NcQ3S1atXuf/+++nduzdPP/00y5cvx2azUV9fj6urKy+88AJHjx6lsLCwyVokVdcUZ6BPbyJ/oDEg3bx5kw4dOnD58mW+/fZbSktLgd+mF0RERPDBBx/Qr18/oqOj7QHJarViMBgUkEREpMVwDEjp6emkpKTwww8/EBsbS0FBAYcOHcJgMNirZ7Zp0waj0dgkIIE2QhfnoOl2Ig62b99OYGAgDzzwAMnJyVRXV5OZmYmLiwvJyclkZmbSpk0bBg0aBIDZbCYqKqrJLuMqzywiIi1RY0BKTk4mOzubN998E6vVSlRUFF9++SWvvfYaixcvJiwsjOrqar7++mu6dOnSzK0WaR76JCfyq+rqat566y2++OILxo4dS15eHiUlJQAMHz4ci8XC4sWLycjIwGAwMHDgQODWkswKSCIi0lIVFxeTn5/Phx9+yMMPPwyAr68v06ZNY9OmTURERBAYGIjFYsFms1FUVATcukm6yN1On+ZEfmU2myksLCQgIID33nuPbdu2ERwcTG1tLW5ubowcORKbzcayZctYs2YNtbW1hIeHa0qdiIjcMc6fP4+7uzu9e/cGfuvoi4mJoU+fPnz//fccPHgQT09Ppk2bRqtWrTRDQpyS/seL03McCbpx4wbdu3fHarUyY8YMevTowYMPPkhdXR2urq72/Y9mz55Nt27dCA8Pb86mi4iI/CmNI0E1NTVYrVb7cYPBYC/EUFpaSmhoaJMp5FarVQFJnJK6wMXpNQak9evXc+rUKYqLiykqKuKhhx4iIiKC48eP4+rqaj9/5MiRFBYWkpKS0lxNFhER+a80TpWLjIzk5MmTrF692n7cxcWFqqoq3n33Xfbs2dPkOhVpEGelEuDi9Gw2G5WVlfj6+pKVlcX48eMBuHjxIs899xyHDx9mz549BAYGMmnSJAICAkhNTQVUBlVERO48GzZsIDExkZkzZxIdHY2bmxvLli2joqKC0tJSjRyJoJAkTqpxip3jQtRhw4YxevRoEhMT7eddvHiRxMREdu7cSXBwMNevX6esrKzJyJKIiMidxGazsWPHDmbPno3VasXDw4POnTtTVFSEq6urOgBFUEgSJ1deXk7Pnj0BiIuL4+effyY/P79JBZ+GhgZyc3OxWCzEx8drEauIiNwVrl69SmVlJQ0NDXTr1g2j0ajnm8ivFJLEaa1fv55XXnmF9u3bc99992E2m2loaOCll14iODgYd3d3zGbzLdeph01ERO5Gv9/SQsSZKSSJ0/j9H/8zZ85gsVg4fPgw5eXlHDx4kI8//piBAwdSVlZG586d8fLyIi4ujkmTJjVjy0VERETkn6SQJE7BMSDl5ORQVlaGxWJhxIgR9lKnBw4cICYmhk8++YQrV65QUVHBkSNHWLFihaYeiIiIiDgRffITp9AYkObNm0dubi4TJ07k8uXLPP/880RHR7N69Wp69OhBhw4dAJrsEQGaYiciIiLiTDTxVJzGnj17KCgoYMeOHaSnpzNu3DguXbrEgAEDMBgMdOzYEZPJxN69e+3XNA60KiCJiIiIOA+NJInTuHTpEj4+PgwYMICCggLi4+NZtWoVsbGxXL9+naNHj+Lh4YHFYrFf41jlTkREREScg0KSOI1WrVrh4+PD7t27iYuLY8WKFSQkJABQXFzMqVOnSEpKumWqnYiIiIg4FxVuEKdx4sQJgoKCqKurY/PmzUydOhWAmpoann32Wby9vcnOzga0BklERETEmWlNkjiNXr16sXXrVkwmE8ePH2f//v18+umnPPPMM1RUVLBx40b7uQpIIiIiIs5LI0niVKxWK3l5ebz44osAeHl54e3tzfvvv4+rq6tGkEREREREIUmc05UrV/jpp59o3bo1Pj4+GAwG6uvrtR+SiIiIiCgkiUDTzWZFRERExLkpJImIiIiIiDhQ17mIiIiIiIgDhSQREREREREHCkkiIiIiIiIOFJJEREREREQcKCSJiIiIiIg4UEgSERERERFxoJAkIiIiIiLiQCFJRESaxdSpUzEYDLd8nTp16i/fOycnBw8Pj7/eSBERcUqtmrsBIiLivKKiosjOzm5yzNPTs5la88fq6upwdXVt7maIiMg/SCNJIiLSbFq3bo2Xl1eTLxcXF7Zv305oaCgmk4mAgAAWLVpEfX29/br09HT69u2L2WzGx8eHWbNmUVVVBcD+/fuJi4ujsrLSPjq1cOFCAAwGA4WFhU3a4OHhQU5ODgDnzp3DYDCwbds2hg4dislkYuvWrQBkZWURGBiIyWSiV69erF271n6P2tpaEhMT6dSpEyaTia5du5Kamvr/e+NEROT/SiNJIiLSonz++edMnjyZjIwMwsPDOX36NDNmzABgwYIFABiNRjIyMvD39+fMmTPMmjWLefPmsXbtWoYMGcLq1atJSUmhvLwcgDZt2vxXbZg/fz5paWmEhITYg1JKSgqZmZmEhITwzTffMH36dMxmM1OmTCEjI4MdO3aQl5eHr68vFy5c4MKFC3/vGyMiIv8YhSQREWk2RUVFTQLMiBEjuHbtGvPnz2fKlCkABAQEsHjxYubNm2cPSXPmzLFf4+fnx5IlS0hISGDt2rW4ubnRrl07DAYDXl5e/1O75syZw+jRo+2vFyxYQFpamv2Yv78/ZWVlrF+/nilTpnD+/Hl69OjBI488gsFgoGvXrv/TzxURkZZBIUlERJpNZGQkb7/9tv212WymX79+lJSUsHTpUvtxq9XKzZs3uXHjBu7u7uzbt4/U1FROnDjB9evXqa+vb/L9vyosLMz+7+rqak6fPk18fDzTp0+3H6+vr6ddu3bAL0UonnjiCXr27ElUVBTR0dEMHz78L7dDRESah0KSiIg0G7PZTPfu3Zscq6qqYtGiRU1GchqZTCbOnTtHdHQ0M2fOZOnSpbRv354DBw4QHx9PbW3tbUOSwWDAZrM1OVZXV/eH7XJsD8DGjRsZOHBgk/NcXFwACA0N5ezZs+zevZt9+/Yxfvx4Hn/8cQoKCv7DOyAiIi2RQpKIiLQooaGhlJeX3xKeGpWWltLQ0EBaWhpG4y/1h/Ly8pqc4+bmhtVqveVaT09PLl++bH998uRJbty4cdv2dOzYEW9vb86cOUNsbOy/Pe+ee+5hwoQJTJgwgbFjxxIVFcWPP/5I+/btb3t/ERFpeRSSRESkRUlJSSE6OhpfX1/Gjh2L0WjkyJEjHDt2jCVLltC9e3fq6upYs2YNI0eOpKSkhHXr1jW5h5+fH1VVVRQXFxMUFIS7uzvu7u4MGzaMzMxMBg8ejNVqJTk5+U+V9160aBGzZ8+mXbt2REVFYbFYOHToENeuXWPu3Lmkp6fTqVMnQkJCMBqN5Ofn4+Xlpb2aRETuUCoBLiIiLcqTTz5JUVERe/fupX///gwaNIhVq1bZiyEEBQWRnp7OG2+8QZ8+fdi6dest5baHDBlCQkICEyZMwNPTk+XLlwOQlpaGj48P4eHhTJw4kaSkpD+1hmnatGlkZWWRnZ1N3759GTp0KDk5Ofj7+wPQtm1bli9fTlhYGP379+fcuXPs2rXLPtIlIiJ3FoPt95OzRUREREREnJi6uERERERERBwoJImIiIiIiDhQSBIREREREXGgkCQiIiIiIuJAIUlERERERMSBQpKIiIiIiIgDhSQREREREREHCkkiIiIiIiIOFJJEREREREQcKCSJiIiIiIg4UEgSERERERFxoJAkIiIiIiLi4F/at4ap+hB+Xw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65" name="Google Shape;265;p43"/>
          <p:cNvPicPr preferRelativeResize="0"/>
          <p:nvPr/>
        </p:nvPicPr>
        <p:blipFill rotWithShape="1">
          <a:blip r:embed="rId3">
            <a:alphaModFix/>
          </a:blip>
          <a:srcRect/>
          <a:stretch/>
        </p:blipFill>
        <p:spPr>
          <a:xfrm>
            <a:off x="307975" y="1264919"/>
            <a:ext cx="4105275" cy="1495425"/>
          </a:xfrm>
          <a:prstGeom prst="rect">
            <a:avLst/>
          </a:prstGeom>
          <a:noFill/>
          <a:ln>
            <a:noFill/>
          </a:ln>
        </p:spPr>
      </p:pic>
      <p:pic>
        <p:nvPicPr>
          <p:cNvPr id="266" name="Google Shape;266;p43"/>
          <p:cNvPicPr preferRelativeResize="0"/>
          <p:nvPr/>
        </p:nvPicPr>
        <p:blipFill rotWithShape="1">
          <a:blip r:embed="rId4">
            <a:alphaModFix/>
          </a:blip>
          <a:srcRect/>
          <a:stretch/>
        </p:blipFill>
        <p:spPr>
          <a:xfrm>
            <a:off x="4236719" y="1264919"/>
            <a:ext cx="4176713" cy="32451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155575" y="66056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Neural Network</a:t>
            </a:r>
            <a:endParaRPr b="1">
              <a:latin typeface="Times New Roman"/>
              <a:ea typeface="Times New Roman"/>
              <a:cs typeface="Times New Roman"/>
              <a:sym typeface="Times New Roman"/>
            </a:endParaRPr>
          </a:p>
        </p:txBody>
      </p:sp>
      <p:sp>
        <p:nvSpPr>
          <p:cNvPr id="272" name="Google Shape;272;p44" descr="data:image/png;base64,iVBORw0KGgoAAAANSUhEUgAAA0kAAALVCAYAAAAVqqrMAAAAOXRFWHRTb2Z0d2FyZQBNYXRwbG90bGliIHZlcnNpb24zLjcuMSwgaHR0cHM6Ly9tYXRwbG90bGliLm9yZy/bCgiHAAAACXBIWXMAAA9hAAAPYQGoP6dpAACF5ElEQVR4nOzdd3QV1d7G8eekAml0QicgIoIgvVfpICIIgkiTIopIkSodgVCkd6T3XkQEQUABKdJFKSK9hp7Q0vf7B2/OnUPQS7wkJ8D3s1aWOdPyS9zMzDN7Zo/NGGMEAAAAAJAkuTi7AAAAAABITAhJAAAAAGBBSAIAAAAAC0ISAAAAAFgQkgAAAADAgpAEAAAAABaEJAAAAACwICQBAAAAgAUhCQAAAAAsCEkAAAAAYEFIAoDnxOzZs2Wz2Z741aNHj3j5mTt37lT//v11586deNn+/yLm77Fv3z5nl/KvTZo0SbNnz3Z2GQCAx7g5uwAAQNwMHDhQAQEBDtPy5s0bLz9r586dGjBggJo3b67kyZPHy894mU2aNEmpU6dW8+bNnV0KAMCCkAQAz5nq1aurcOHCzi7jf3L//n15eXk5uwynefDggZIlS+bsMgAAf4Pb7QDgBbN+/XqVKVNGXl5e8vHxUc2aNfXHH384LPPbb7+pefPmyp49u5IkSSJ/f3999NFHunnzpn2Z/v37q2vXrpKkgIAA+619Z8+e1dmzZ2Wz2Z54q5jNZlP//v0dtmOz2XT06FF98MEHSpEihUqXLm2fP3/+fBUqVEhJkyZVypQp1bBhQ124cOFf/e7NmzeXt7e3zp8/r1q1asnb21sZM2bUxIkTJUlHjhxRxYoV5eXlpaxZs2rhwoUO68fcwrdt2zZ9/PHHSpUqlXx9fdW0aVPdvn071s+bNGmS8uTJI09PT2XIkEHt2rWLdWti+fLllTdvXu3fv19ly5ZVsmTJ9OWXXypbtmz6448/9PPPP9v/tuXLl5ck3bp1S126dNEbb7whb29v+fr6qnr16jp8+LDDtn/66SfZbDYtXbpUgwcPVqZMmZQkSRK99dZb+uuvv2LVu2fPHtWoUUMpUqSQl5eX8uXLp7Fjxzosc/z4cb333ntKmTKlkiRJosKFC+vbb7+N6/8KAHiu0ZMEAM+Z4OBg3bhxw2Fa6tSpJUnz5s1Ts2bNVLVqVQ0bNkwPHjzQ5MmTVbp0aR08eFDZsmWTJG3atEmnT59WixYt5O/vrz/++EPTpk3TH3/8od27d8tms6lu3br6888/tWjRIo0ePdr+M9KkSaPr16/Hue769esrZ86cGjJkiIwxkqTBgwerT58+atCggVq1aqXr169r/PjxKlu2rA4ePPivbvGLiopS9erVVbZsWQ0fPlwLFizQZ599Ji8vL/Xq1UuNGzdW3bp1NWXKFDVt2lQlSpSIdfviZ599puTJk6t///46ceKEJk+erHPnztlDifQo/A0YMECVKlXSJ598Yl9u7969+uWXX+Tu7m7f3s2bN1W9enU1bNhQH374odKlS6fy5curffv28vb2Vq9evSRJ6dKlkySdPn1aq1evVv369RUQEKCgoCBNnTpV5cqV09GjR5UhQwaHeocOHSoXFxd16dJFwcHBGj58uBo3bqw9e/bYl9m0aZNq1aql9OnTq0OHDvL399exY8f03XffqUOHDpKkP/74Q6VKlVLGjBnVo0cPeXl5aenSpapTp45WrFihd999N87/PwDguWQAAM+FWbNmGUlP/DLGmLt375rkyZOb1q1bO6x39epV4+fn5zD9wYMHsba/aNEiI8ls27bNPm3EiBFGkjlz5ozDsmfOnDGSzKxZs2JtR5Lp16+f/XO/fv2MJNOoUSOH5c6ePWtcXV3N4MGDHaYfOXLEuLm5xZr+d3+PvXv32qc1a9bMSDJDhgyxT7t9+7ZJmjSpsdlsZvHixfbpx48fj1VrzDYLFSpkwsPD7dOHDx9uJJk1a9YYY4y5du2a8fDwMFWqVDFRUVH25SZMmGAkmZkzZ9qnlStXzkgyU6ZMifU75MmTx5QrVy7W9NDQUIftGvPob+7p6WkGDhxon7Z161YjyeTOnduEhYXZp48dO9ZIMkeOHDHGGBMZGWkCAgJM1qxZze3btx22Gx0dbf/+rbfeMm+88YYJDQ11mF+yZEmTM2fOWHUCwIuK2+0A4DkzceJEbdq0yeFLetRTcOfOHTVq1Eg3btywf7m6uqpYsWLaunWrfRtJkya1fx8aGqobN26oePHikqQDBw7ES91t27Z1+Lxy5UpFR0erQYMGDvX6+/srZ86cDvXGVatWrezfJ0+eXLly5ZKXl5caNGhgn54rVy4lT55cp0+fjrV+mzZtHHqCPvnkE7m5uen777+XJP34448KDw9Xx44d5eLyn0Np69at5evrq3Xr1jlsz9PTUy1atHjq+j09Pe3bjYqK0s2bN+Xt7a1cuXI98f9PixYt5OHhYf9cpkwZSbL/bgcPHtSZM2fUsWPHWL1zMT1jt27d0pYtW9SgQQPdvXvX/v/j5s2bqlq1qk6ePKlLly499e8AAM8zbrcDgOdM0aJFnzhww8mTJyVJFStWfOJ6vr6+9u9v3bqlAQMGaPHixbp27ZrDcsHBwc+w2v94/Ja2kydPyhijnDlzPnF5a0iJiyRJkihNmjQO0/z8/JQpUyZ7ILBOf9KzRo/X5O3trfTp0+vs2bOSpHPnzkl6FLSsPDw8lD17dvv8GBkzZnQIMf9NdHS0xo4dq0mTJunMmTOKioqyz0uVKlWs5bNkyeLwOUWKFJJk/91OnTol6Z9HQfzrr79kjFGfPn3Up0+fJy5z7do1ZcyY8al/DwB4XhGSAOAFER0dLenRc0n+/v6x5ru5/WeX36BBA+3cuVNdu3bVm2++KW9vb0VHR6tatWr27fyTx8NGDOvJ/OOsvVcx9dpsNq1fv16urq6xlvf29v6vdTzJk7b1T9PN/z8fFZ8e/93/myFDhqhPnz766KOP9NVXXyllypRycXFRx44dn/j/51n8bjHb7dKli6pWrfrEZV555ZWn3h4APM8ISQDwgsiRI4ckKW3atKpUqdLfLnf79m1t3rxZAwYMUN++fe3TY3qirP4uDMX0VDw+ktvjPSj/rV5jjAICAvTqq68+9XoJ4eTJk6pQoYL9871793TlyhXVqFFDkpQ1a1ZJ0okTJ5Q9e3b7cuHh4Tpz5sw//v2t/u7vu3z5clWoUEEzZsxwmH7nzh37ABpxEdM2fv/997+tLeb3cHd3f+r6AeBFxTNJAPCCqFq1qnx9fTVkyBBFRETEmh8zIl1Mr8PjvQxjxoyJtU7Mu4weD0O+vr5KnTq1tm3b5jB90qRJT11v3bp15erqqgEDBsSqxRjjMBx5Qps2bZrD33Dy5MmKjIxU9erVJUmVKlWSh4eHxo0b51D7jBkzFBwcrJo1az7Vz/Hy8or1t5Ue/T96/G+ybNmyf/1MUMGCBRUQEKAxY8bE+nkxPydt2rQqX768pk6dqitXrsTaxr8Z0RAAnlf0JAHAC8LX11eTJ09WkyZNVLBgQTVs2FBp0qTR+fPntW7dOpUqVUoTJkyQr6+vfXjsiIgIZcyYURs3btSZM2dibbNQoUKSpF69eqlhw4Zyd3fX22+/LS8vL7Vq1UpDhw5Vq1atVLhwYW3btk1//vnnU9ebI0cODRo0SD179tTZs2dVp04d+fj46MyZM1q1apXatGmjLl26PLO/T1yEh4frrbfeUoMGDXTixAlNmjRJpUuXVu3atSU9Gga9Z8+eGjBggKpVq6batWvblytSpIg+/PDDp/o5hQoV0uTJkzVo0CC98sorSps2rSpWrKhatWpp4MCBatGihUqWLKkjR45owYIFDr1WceHi4qLJkyfr7bff1ptvvqkWLVooffr0On78uP744w/98MMPkh4NClK6dGm98cYbat26tbJnz66goCDt2rVLFy9ejPWeJgB4URGSAOAF8sEHHyhDhgwaOnSoRowYobCwMGXMmFFlypRxGF1t4cKFat++vSZOnChjjKpUqaL169fHev9OkSJF9NVXX2nKlCnasGGDoqOjdebMGXl5ealv3766fv26li9frqVLl6p69epav3690qZN+9T19ujRQ6+++qpGjx6tAQMGSJIyZ86sKlWq2AOJM0yYMEELFixQ3759FRERoUaNGmncuHEOt8f1799fadKk0YQJE9SpUyelTJlSbdq00ZAhQ5560Im+ffvq3LlzGj58uO7evaty5cqpYsWK+vLLL3X//n0tXLhQS5YsUcGCBbVu3Tr16NHjX/9OVatW1datWzVgwACNHDlS0dHRypEjh1q3bm1f5vXXX9e+ffs0YMAAzZ49Wzdv3lTatGlVoEABh1szAeBFZzMJ8cQqAADPgdmzZ6tFixbau3fvE0cQBAC8HHgmCQAAAAAsCEkAAAAAYEFIAgAAAAALnkkCAAAAAAt6kgAAAADAgpAEAAAAABYv/HuSoqOjdfnyZfn4+Di83wIAAADAy8UYo7t37ypDhgxycfn7/qIXPiRdvnxZmTNndnYZAAAAABKJCxcuKFOmTH87/4UPST4+PpIe/SF8fX2dXA0AAAAAZwkJCVHmzJntGeHvvPAhKeYWO19fX0ISAAAAgP/6GA4DNwAAAACABSEJAAAAACwISQAAAABgQUgCAAAAAAtCEgAAAABYEJIAAAAAwIKQBAAAAAAWhCQAAAAAsCAkAQAAAIAFIQkAAAAALAhJAAAAAGBBSAIAAAAAC0ISAAAAAFgQkgAAAADAgpAEAAAAABaEJAAAAACwICQBAAAAgAUhCQAAAAAsCEkAAAAAYEFIAgAAAAALQhIAAAAAWBCSAAAAAMCCkAQAAAAAFm7OLgAAAACIcSpNGWeXgHiQ4/p2Z5cQJ/Q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JwakqKiotSnTx8FBAQoadKkypEjh7766isZY+zLGGPUt29fpU+fXkmTJlWlSpV08uRJJ1YNAAAA4EXm1JA0bNgwTZ48WRMmTNCxY8c0bNgwDR8+XOPHj7cvM3z4cI0bN05TpkzRnj175OXlpapVqyo0NNSJlQMAAAB4Ubk584fv3LlT77zzjmrWrClJypYtmxYtWqRff/1V0qNepDFjxqh379565513JElz585VunTptHr1ajVs2NBptQMAAAB4MTm1J6lkyZLavHmz/vzzT0nS4cOHtWPHDlWvXl2SdObMGV29elWVKlWyr+Pn56dixYpp165dT9xmWFiYQkJCHL4AAAAA4Gk5tSepR48eCgkJ0WuvvSZXV1dFRUVp8ODBaty4sSTp6tWrkqR06dI5rJcuXTr7vMcFBgZqwIAB8Vs4AAAAgBeWU3uSli5dqgULFmjhwoU6cOCA5syZo6+//lpz5sz519vs2bOngoOD7V8XLlx4hhUDAAAAeNE5tSepa9eu6tGjh/3ZojfeeEPnzp1TYGCgmjVrJn9/f0lSUFCQ0qdPb18vKChIb7755hO36enpKU9Pz3ivHQAAAMCLyak9SQ8ePJCLi2MJrq6uio6OliQFBATI399fmzdvts8PCQnRnj17VKJEiQStFQAAAMDLwak9SW+//bYGDx6sLFmyKE+ePDp48KBGjRqljz76SJJks9nUsWNHDRo0SDlz5lRAQID69OmjDBkyqE6dOs4sHQAAAMALyqkhafz48erTp48+/fRTXbt2TRkyZNDHH3+svn372pfp1q2b7t+/rzZt2ujOnTsqXbq0NmzYoCRJkjixcgAAAAAvKpsxxji7iPgUEhIiPz8/BQcHy9fX19nlAAAA4B+cSlPG2SUgHuS4vt3ZJUh6+mzg1GeSAAAAACCxIS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PhXISkyMlI//vijpk6dqrt370qSLl++rHv37j3T4gAAAAAgobnFdYVz586pWrVqOn/+vMLCwlS5cmX5+Pho2LBhCgsL05QpU+KjTgAAAABIEHHuSerQoYMKFy6s27dvK2nSpPbp7777rjZv3vxMiwMAAACAhBbnnqTt27dr586d8vDwcJieLVs2Xbp06ZkVBgAAAADOEOeepOjoaEVFRcWafvHiRfn4+DyTogAAAADAWeIckqpUqaIxY8bYP9tsNt27d0/9+vVTjRo1nmVtAAAAAJDg4ny73ciRI1W1alW9/vrrCg0N1QcffKCTJ08qderUWrRoUXzUCAAAAAAJJs4hKVOmTDp8+LCWLFmiw4cP6969e2rZsqUaN27sMJADAAAAADyP4hySJMnNzU2NGzdW48aNn3U9AAAAAOBUcX4mKTAwUDNnzow1febMmRo2bFicC7h06ZI+/PBDpUqVSkmTJtUbb7yhffv22ecbY9S3b1+lT59eSZMmVaVKlXTy5Mk4/xwAAAAAeBpxDklTp07Va6+9Fmt6njx54vwi2du3b6tUqVJyd3fX+vXrdfToUY0cOVIpUqSwLzN8+HCNGzdOU6ZM0Z49e+Tl5aWqVasqNDQ0rqUDAAAAwH8V59vtrl69qvTp08eaniZNGl25ciVO2xo2bJgyZ86sWbNm2acFBATYvzfGaMyYMerdu7feeecdSdLcuXOVLl06rV69Wg0bNoxr+QAAAADwj+Lck5Q5c2b98ssvsab/8ssvypAhQ5y29e2336pw4cKqX7++0qZNqwIFCuibb76xzz9z5oyuXr2qSpUq2af5+fmpWLFi2rVr1xO3GRYWppCQEIcvAAAAAHhacQ5JrVu3VseOHTVr1iydO3dO586d08yZM9WpUye1bt06Tts6ffq0Jk+erJw5c+qHH37QJ598os8//1xz5syR9KjXSpLSpUvnsF66dOns8x4XGBgoPz8/+1fmzJnj+isCAAAAeInF+Xa7rl276ubNm/r0008VHh4uSUqSJIm6d++unj17xmlb0dHRKly4sIYMGSJJKlCggH7//XdNmTJFzZo1i2tpkqSePXuqc+fO9s8hISEEJQAAAABPLc49STabTcOGDdP169e1e/duHT58WLdu3VLfvn3j/MPTp0+v119/3WFa7ty5df78eUmSv7+/JCkoKMhhmaCgIPu8x3l6esrX19fhCwAAAACeVpxDUgxvb28VKVJEefPmlaen57/aRqlSpXTixAmHaX/++aeyZs0q6dEgDv7+/tq8ebN9fkhIiPbs2aMSJUr829IBAAAA4G/F+Xa7+/fva+jQodq8ebOuXbum6Ohoh/mnT59+6m116tRJJUuW1JAhQ9SgQQP9+uuvmjZtmqZNmybpUa9Vx44dNWjQIOXMmVMBAQHq06ePMmTIoDp16sS1dAAAAAD4r+Icklq1aqWff/5ZTZo0Ufr06WWz2f71Dy9SpIhWrVqlnj17auDAgQoICNCYMWPUuHFj+zLdunXT/fv31aZNG925c0elS5fWhg0blCRJkn/9cwEAAADg79iMMSYuKyRPnlzr1q1TqVKl4qumZyokJER+fn4KDg7m+SQAAIBE7lSaMs4uAfEgx/Xtzi5B0tNngzg/k5QiRQqlTJnyfyoOAAAAABKrOIekr776Sn379tWDBw/iox4AAAAAcKo4P5M0cuRInTp1SunSpVO2bNnk7u7uMP/AgQPPrDgAAAAASGhxDkmMKgcAAADgRRbnkNSvX7/4qAMAAAAAEoV//TJZAAAAAHgRxbknKSoqSqNHj9bSpUt1/vx5hYeHO8y/devWMysOAAAAABJanHuSBgwYoFGjRun9999XcHCwOnfurLp168rFxUX9+/ePhxIBAAAAIOHEOSQtWLBA33zzjb744gu5ubmpUaNGmj59uvr27avdu3fHR40AAAAAkGDiHJKuXr2qN954Q5Lk7e2t4OBgSVKtWrW0bt26Z1sdAAAAACSwOIekTJky6cqVK5KkHDlyaOPGjZKkvXv3ytPT89lWBwAAAAAJLM4h6d1339XmzZslSe3bt1efPn2UM2dONW3aVB999NEzLxAAAAAAElKcR7cbOnSo/fv3339fWbNm1c6dO5UzZ069/fbbz7Q4AAAAAEhocQ5J27ZtU8mSJeXm9mjV4sWLq3jx4oqMjNS2bdtUtmzZZ14kAAAAACSUON9uV6FChSe+Cyk4OFgVKlR4JkUBAAAAgLPEOSQZY2Sz2WJNv3nzpry8vJ5JUQAAAADgLE99u13dunUlSTabTc2bN3cYyS4qKkq//fabSpYs+ewrBAAAAIAE9NQhyc/PT9KjniQfHx8lTZrUPs/Dw0PFixdX69atn32FAAAAAJCAnjokzZo1S8YYSdL48ePl7e0db0UBAAAAgLPE6ZkkY4wWLFhgf5ksAAAAALxo4hSSXFxclDNnTt28eTO+6gEAAAAAp4rz6HZDhw5V165d9fvvv8dHPQAAAADgVHF+mWzTpk314MED5c+fXx4eHg4DOEh64juUAAAAAOB5EeeQNGbMmHgoAwAAAAAShziHpGbNmsVHHQAAAACQKMQ5JEmPXh67evVqHTt2TJKUJ08e1a5dW66urs+0OAAAAABIaHEOSX/99Zdq1KihS5cuKVeuXJKkwMBAZc6cWevWrVOOHDmeeZEAAAAAkFDiPLrd559/rhw5cujChQs6cOCADhw4oPPnzysgIECff/55fNQIAAAAAAkmzj1JP//8s3bv3q2UKVPap6VKlUpDhw5VqVKlnmlxAAAAAJDQ4tyT5Onpqbt378aafu/ePXl4eDyTogAAAADAWeIckmrVqqU2bdpoz549MsbIGKPdu3erbdu2ql27dnzUCAAAAAAJJs4hady4ccqRI4dKlCihJEmSKEmSJCpVqpReeeUVjR07Nj5qBAAAAIAEE+dnkpInT641a9bo5MmTOnbsmGw2m3Lnzq1XXnklPuoDAAAAgAT1r96TJEk5c+a0ByObzfbMCgIAAAAAZ4rz7XaSNGPGDOXNm9d+u13evHk1ffr0Z10bAAAAACS4OPck9e3bV6NGjVL79u1VokQJSdKuXbvUqVMnnT9/XgMHDnzmRQIAAABAQrEZY0xcVkiTJo3GjRunRo0aOUxftGiR2rdvrxs3bjzTAv9XISEh8vPzU3BwsHx9fZ1dDgAAAP7BqTRlnF0C4kGO69udXYKkp88Gcb7dLiIiQoULF441vVChQoqMjIzr5gAAAAAgUYlzSGrSpIkmT54ca/q0adPUuHHjZ1IUAAAAADjLvxrdbsaMGdq4caOKFy8uSdqzZ4/Onz+vpk2bqnPnzvblRo0a9WyqBAAAAIAEEueQ9Pvvv6tgwYKSpFOnTkmSUqdOrdSpU+v333+3L8ew4AAAAACeR3EOSVu3bo2POgAAAAAgUfhX70kCAAAAgBdVnHuSQkNDNX78eG3dulXXrl1TdHS0w/wDBw48s+IAAAAAIKHFOSS1bNlSGzdu1HvvvaeiRYvy7BEAAACAF0qcQ9J3332n77//XqVKlYqPegAAAADAqeL8TFLGjBnl4+MTH7UAAAAAgNPFOSSNHDlS3bt317lz5+KjHgAAAABwqjjfble4cGGFhoYqe/bsSpYsmdzd3R3m37p165kVBwAAAAAJLc4hqVGjRrp06ZKGDBmidOnSMXADAAAAgBdKnEPSzp07tWvXLuXPnz8+6gEAAAAAp4rzM0mvvfaaHj58GB+1AAAAAIDTxTkkDR06VF988YV++ukn3bx5UyEhIQ5fAAAAAPA8i/PtdtWqVZMkvfXWWw7TjTGy2WyKiop6NpUBAAAAgBPEOSRt3bo1PuoAAAAAgEQhziGpXLly8VEHAAAAACQKTx2Sfvvtt6daLl++fP+6GAAAAABwtqcOSW+++aZsNpuMMX+7DM8kAQAAAHjePXVIOnPmTHzWAQAAAACJwlOHpKxZs8ZnHQAAAACQKMT5PUkAAAAA8CIjJAEAAACABSEJAAAAACwISQAAAABg8a9CUmRkpH788UdNnTpVd+/elSRdvnxZ9+7de6bFAQAAAEBCe+rR7WKcO3dO1apV0/nz5xUWFqbKlSvLx8dHw4YNU1hYmKZMmRIfdQIAAABAgohzT1KHDh1UuHBh3b59W0mTJrVPf/fdd7V58+ZnWhwAAAAAJLQ49yRt375dO3fulIeHh8P0bNmy6dKlS8+sMAAAAABwhjj3JEVHRysqKirW9IsXL8rHx+eZFAUAAAAAzhLnkFSlShWNGTPG/tlms+nevXvq16+fatSo8SxrAwAAAIAEF+fb7UaOHKmqVavq9ddfV2hoqD744AOdPHlSqVOn1qJFi+KjRgAAAABIMHEOSZkyZdLhw4e1ePFi/fbbb7p3755atmypxo0bOwzkAAAAAADPoziHpNDQUCVJkkQffvhhfNQDAAAAAE4V52eS0qZNq2bNmmnTpk2Kjo6Oj5oAAAAAwGniHJLmzJmjBw8e6J133lHGjBnVsWNH7du3Lz5qAwAAAIAEF+eQ9O6772rZsmUKCgrSkCFDdPToURUvXlyvvvqqBg4cGB81AgAAAECCiXNIiuHj46MWLVpo48aN+u233+Tl5aUBAwY8y9oAAAAAIMH965AUGhqqpUuXqk6dOipYsKBu3bqlrl27PsvaAAAAACDBxXl0ux9++EELFy7U6tWr5ebmpvfee08bN25U2bJl46M+AAAAAEhQcQ5J7777rmrVqqW5c+eqRo0acnd3j4+6AAAAAMAp4hySgoKC5OPjEx+1AAAAAIDTPVVICgkJka+vryTJGKOQkJC/XTZmOQAAAAB4Hj1VSEqRIoWuXLmitGnTKnny5LLZbLGWMcbIZrMpKirqmRcJAAAAAAnlqULSli1blDJlSknS1q1b47UgAAAAAHCmpwpJ5cqVs38fEBCgzJkzx+pNMsbowoULz7Y6AAAAAEhgcX5PUkBAgK5fvx5r+q1btxQQEPBMigIAAAAAZ4lzSIp59uhx9+7dU5IkSZ5JUQAAAADgLE89BHjnzp0lSTabTX369FGyZMns86KiorRnzx69+eabz7xAAAAAAEhITx2SDh48KOlRT9KRI0fk4eFhn+fh4aH8+fOrS5cuz75CAAAAAEhATx2SYka1a9GihcaOHcv7kAAAAAC8kJ46JMWYNWtWfNQBAAAAAIlCnEOSJO3bt09Lly7V+fPnFR4e7jBv5cqVz6QwAAAAAHCGOI9ut3jxYpUsWVLHjh3TqlWrFBERoT/++ENbtmyRn59ffNQIAAAAAAkmziFpyJAhGj16tNauXSsPDw+NHTtWx48fV4MGDZQlS5b4qBEAAAAAEkycQ9KpU6dUs2ZNSY9Gtbt//75sNps6deqkadOmPfMCAQAAACAhxTkkpUiRQnfv3pUkZcyYUb///rsk6c6dO3rw4MGzrQ4AAAAAElicB24oW7asNm3apDfeeEP169dXhw4dtGXLFm3atElvvfVWfNQIAAAAAAkmzj1JEyZMUMOGDSVJvXr1UufOnRUUFKR69eppxowZ/7qQoUOHymazqWPHjvZpoaGhateunVKlSiVvb2/Vq1dPQUFB//pnAAAAAMB/E+eepJQpU9q/d3FxUY8ePf7nIvbu3aupU6cqX758DtM7deqkdevWadmyZfLz89Nnn32munXr6pdffvmffyYAAAAAPMlThaSQkJCn3qCvr2+cCrh3754aN26sb775RoMGDbJPDw4O1owZM7Rw4UJVrFhR0qMX2ebOnVu7d+9W8eLF4/RzAAAAAOBpPFVISp48uWw22z8uY4yRzWZTVFRUnApo166datasqUqVKjmEpP379ysiIkKVKlWyT3vttdeUJUsW7dq1629DUlhYmMLCwuyf4xLwAAAAAOCpQtLWrVvj5YcvXrxYBw4c0N69e2PNu3r1qjw8PJQ8eXKH6enSpdPVq1f/dpuBgYEaMGDAsy4VAAAAwEviqUJSuXLlnvkPvnDhgjp06KBNmzYpSZIkz2y7PXv2VOfOne2fQ0JClDlz5me2fQAAAAAvtjiPbidJ27dv14cffqiSJUvq0qVLkqR58+Zpx44dT72N/fv369q1aypYsKDc3Nzk5uamn3/+WePGjZObm5vSpUun8PBw3blzx2G9oKAg+fv7/+12PT095evr6/AFAAAAAE8rziFpxYoVqlq1qpImTaoDBw7Yn/8JDg7WkCFDnno7b731lo4cOaJDhw7ZvwoXLqzGjRvbv3d3d9fmzZvt65w4cULnz59XiRIl4lo2AAAAADyVOA8BPmjQIE2ZMkVNmzbV4sWL7dNLlSrlMPDCf+Pj46O8efM6TPPy8lKqVKns01u2bKnOnTsrZcqU8vX1Vfv27VWiRAlGtgMAAAAQb+Ickk6cOKGyZcvGmu7n5xfr1rj/1ejRo+Xi4qJ69eopLCxMVatW1aRJk57pzwAAAAAAqziHJH9/f/3111/Kli2bw/QdO3Yoe/bs/1MxP/30k8PnJEmSaOLEiZo4ceL/tF0AAAAAeFpxfiapdevW6tChg/bs2SObzabLly9rwYIF6tKliz755JP4qBEAAAAAEkyce5J69Oih6OhovfXWW3rw4IHKli0rT09PdenSRe3bt4+PGgEAAAAgwdiMMebfrBgeHq6//vpL9+7d0+uvvy5vb289fPhQSZMmfdY1/k9CQkLk5+en4OBghgMHAABI5E6lKePsEhAPclzf7uwSJD19NvhX70mSJA8PD73++usqWrSo3N3dNWrUKAUEBPzbzQEAAABAovDUISksLEw9e/ZU4cKFVbJkSa1evVqSNGvWLAUEBGj06NHq1KlTfNUJAAAAAAniqZ9J6tu3r6ZOnapKlSpp586dql+/vlq0aKHdu3dr1KhRql+/vlxdXeOzVgAAAACId08dkpYtW6a5c+eqdu3a+v3335UvXz5FRkbq8OHDstls8VkjAAAAACSYp77d7uLFiypUqJAkKW/evPL09FSnTp0ISAAAAABeKE8dkqKiouTh4WH/7ObmJm9v73gpCgAAAACc5alvtzPGqHnz5vL09JQkhYaGqm3btvLy8nJYbuXKlc+2QgAAAABIQE8dkpo1a+bw+cMPP3zmxQAAAACAsz11SJo1a1Z81gEAAAAAicK/fpksAAAAALyI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MKpISkwMFBFihSRj4+P0qZNqzp16ujEiRMOy4SGhqpdu3ZKlSqVvL29Va9ePQUFBTmpYgAAAAAvOqeGpJ9//lnt2rXT7t27tWnTJkVERKhKlSq6f/++fZlOnTpp7dq1WrZsmX7++WddvnxZdevWdWLVAAAAAF5kNmOMcXYRMa5fv660adPq559/VtmyZRUcHKw0adJo4cKFeu+99yRJx48fV+7cubVr1y4VL178v24zJCREfn5+Cg4Olq+vb3z/CgAAAPgfnEpTxtklIB7kuL7d2SVIevpskKieSQoODpYkpUyZUpK0f/9+RUREqFKlSvZlXnvtNWXJkkW7du1ySo0AAAAAXmxuzi4gRnR0tDp27KhSpUopb968kqSrV6/Kw8NDyZMnd1g2Xbp0unr16hO3ExYWprCwMPvnkJCQeKsZAAAAwIsn0fQktWvXTr///rsWL178P20nMDBQfn5+9q/MmTM/owoBAAAAvAwSRUj67LPP9N1332nr1q3KlCmTfbq/v7/Cw8N1584dh+WDgoLk7+//xG317NlTwcHB9q8LFy7EZ+kAAAAAXjBODUnGGH322WdatWqVtmzZooCAAIf5hQoVkru7uzZv3myfduLECZ0/f14lSpR44jY9PT3l6+vr8AUAAAAAT8upzyS1a9dOCxcu1Jo1a+Tj42N/zsjPz09JkyaVn5+fWrZsqc6dOytlypTy9fVV+/btVaJEiaca2Q4AAAAA4sqpIWny5MmSpPLlyztMnzVrlpo3by5JGj16tFxcXFSvXj2FhYWpatWqmjRpUgJXCgAAAOBlkajekxQfeE8SAADA84P3JL2YeE8SAAAAADzH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Dh5uwCAADA8+9UmjLOLgHxIMf17c4uAXAKQhIAvOQ4uX3xcGILAP8bbrcDAAAAAAtCEgAAAABYEJIAAAAAwIKQBAAAAAAWhCQAAAAAsCAkAQAAAIDFczEE+MSJEzVixAhdvXpV+fPn1/jx41W0aFFnlwU4FcM2v3gYthkAgMQh0fckLVmyRJ07d1a/fv104MAB5c+fX1WrVtW1a9ecXRoAAACAF1CiD0mjRo1S69at1aJFC73++uuaMmWKkiVLppkzZzq7NAAAAAAvoER9u114eLj279+vnj172qe5uLioUqVK2rVr1xPXCQsLU1hYmP1zcHCwJCkkJCR+i31KpwOqOrsExIPsZ35I8J95NzoywX8m4pez9lO0pRePM9oS7ejFRFvCs5JYzsVj6jDG/ONyiTok3bhxQ1FRUUqXLp3D9HTp0un48eNPXCcwMFADBgyINT1z5szxUiMgSfLzc3YFeBHQjvCs0JbwrNCW8KwksrZ09+5d+f1DTYk6JP0bPXv2VOfOne2fo6OjdevWLaVKlUo2m82Jlb1cQkJClDlzZl24cEG+vr7OLgfPMdoSngXaEZ4V2hKeFdqScxhjdPfuXWXIkOEfl0vUISl16tRydXVVUFCQw/SgoCD5+/s/cR1PT095eno6TEuePHl8lYj/wtfXl3/4eCZoS3gWaEd4VmhLeFZoSwnvn3qQYiTqgRs8PDxUqFAhbd682T4tOjpamzdvVokSJZxYGQAAAIAXVaLuSZKkzp07q1mzZipcuLCKFi2qMWPG6P79+2rRooWzSwMAAADwAkr0Ien999/X9evX1bdvX129elVvvvmmNmzYEGswByQunp6e6tevX6xbH4G4oi3hWaAd4VmhLeFZoS0lbjbz38a/AwAAAICXSKJ+JgkAAAAAEhohCQAAAAAsCEkAAAAAYEFIAgAAAAALQhIAAAAAWBCS8NQ2btyoO3fuOLsMvACmTZum27dvO7sMvACio6MdPjNgK/6N69evO7sEvCBWr17t7BLwjBCS8FSmTJmievXqacmSJQoJCXF2OXiOrVq1SsOHD1efPn0UHBzs7HLwnHNxeXQY+/HHHxURESGbzebkivC8adSokRo1aqRz5845uxQ8577//nvVrVtXw4cPd3YpeAYISXgqbdu21QcffKBRo0Zp0aJFBCX8a2+//bZat26tgwcPqmfPngQl/M+2b9+udu3a6c8//5QUu3cJ+CcdO3bUnj171L17d4IS/idvvfWWxo8fr169emno0KHOLgf/I0IS/quoqChJ0tSpU1WuXDl9/fXXBCX8K9HR0XJzc1OXLl309ttvE5TwTOTLl08PHz7U7NmzJf2ndwn4b6KiolSsWDFt27ZNa9euVdeuXQlK+Nc8PT3VunVrjR49mqD0AuBIgn9kjJGrq6siIiIkPXqWhKCEf8vFxUVRUVFydXVV165dVbt2bYIS4iSmlyjmvxEREfLz89OQIUO0adMmHTlyxJnl4Tnj6uqqqKgoFShQQDt27NC6desISvifeHh4qHXr1ho7dixB6TlHSMLfio6Ott/f7+7ubg9K06dPV7ly5TRixAiCEp6K9fYnV1dX+3+7du1KjxLiJKaX6NChQ5Ie7ZskKU+ePHr48KEOHz4siVvu8M+etE8qUKCAtm/fTlBCnDxpX+Pp6akWLVoQlJ5zNsNQQHiC6Oho+8nI1KlT9csvv+jhw4fKnz+/evfuLUlq06aNtm7dqi5duqhRo0by9fV1ZslIpKxt6bvvvtPJkyeVIUMG5c6dW/ny5VNkZKSGDx+utWvXqmDBghoyZIj8/PycXDUSm5geSOnRM0jlypVTnTp1VLNmTTVr1kxubm4aOHCgZs6cqV27dil9+vROrhiJlXWfdOHCBT18+FCvvvqqjDGy2Wzav3+/ypYtq5o1a2rEiBHKmjWrkytGYvX48e327dsKDQ1V69atJUnh4eGaOnWqOnbsqCFDhqh79+7OLBdxREjCP+revbvmz5+vpk2byt/fX506dVKbNm00ZcoUSdLHH3+sn3/+WW3atNHHH38sLy8vJ1eMxCTmpEN61JYWLVqkjBkzytXVVS4uLurbt68qVaqkyMhIjRgxQuvWrVPWrFk1bdo02hLsjh07pty5c0uSJk6cKF9fX+XNm1dDhw7VmTNndPv2bfXr10/u7u5avny5GjRooPr16zsEK0ByPKnt37+/li1bphs3bihz5swaMGCASpcuLT8/P+3fv1/lypVTrVq1NGTIEGXPnt3JlSOxsR7fevbsqYULFypt2rS6efOmMmXKpPnz5ytLliwKDw/XtGnT1LlzZ3Xr1k2DBg1ycuV4agb4G7t27TI5cuQw27ZtM8YYs2HDBuPp6WmmTZvmsFy9evVMgwYNTHR0tDPKxHNgzJgxJkuWLGbnzp3GGGOGDx9uPDw8TO7cuc3atWuNMcZERESYHj16mDZt2pioqChnlotE5NixY8Zms5kJEyaYLl26mBQpUpjjx48bY4x58OCBuXLlimnXrp2pXLmyyZw5s7HZbOadd95xbtFIlKzHqP79+5v06dObZcuWmTt37pjChQubfPnymRkzZpg7d+4YY4w5cOCAsdlsplevXs4qGc+BkSNHGn9/f7Nv3z5jjDGzZ882NpvNFCtWzJw6dcoYY0xYWJgJDAw0pUuX5lzpOUJIgl3MP9yY/65atcoULVrUGGPMypUrjbe3t5kyZYoxxpg7d+6Y77//3r5uzEkt//jRrl07c+PGDfvnO3fumIYNG5rJkycbY4xZu3at8fX1Nd26dTPVqlUzuXLlMps2bTLGGBMZGWlvQwSll9vly5eNMcaEh4eb6dOnG3d3d+Pr62vOnDljjHkUqq3++usvs3r1alO2bFmTLl06s3z58oQuGYnU1q1bHT7v3bvXFClSxPzwww/GGGM2b95sfHx8zJtvvmnSp09vZs2aZW7fvm2MMebEiROx2hpeXoMGDbJfpDHm0X6qTZs2ZsmSJcYYY1avXm38/PzM0KFDTZ48eUyJEiXsQSkiIiLWeRYSN0ISYrly5Yoxxpjdu3ebMmXKmLFjxxofHx97QDLm0UHlnXfeMSdOnLBP46QWFy5cMNWrVzfh4eEO048ePWpOnTplfv/9d5MtWzYzbtw4Y4wxkydPNi4uLiZVqlTm559/ti/PAeTl1qRJE9OgQQP756VLlxqbzWZsNpsZP368fXp0dLSJjIx0WPfChQumWrVqpmvXrglWLxKvIUOGmDp16pjo6Gj7fuXkyZNm1qxZJioqymzZssWkSZPGTJ8+3RhjTP78+U2+fPnMuHHjzN27d+3bIShh48aNpmHDhrH2OatXrzZXr141+/fvNwEBAWbChAnGGGOmTJlibDabyZEjh7l06ZJ9eY5vzw9CEhwsW7bMVKhQwdy8edP89ddfpmzZssbT09P069fPvszDhw9NzZo1zQcffMA/dvyt2bNnOxwYjDFm4sSJ5q233jL37983xjxqb3Xq1DFjxoyJdeDBy+v69esmLCzMGGNMcHCwiYqKMmfOnLGfdIwYMcIY8/cXZqZNm2ZeeeUVc+vWrQSrGYnT8ePH7QHn6NGj9unXrl0z0dHR5r333jOdOnWy73/q1Klj0qRJY5o0acLxDbHE7HPWrFlj9uzZ4zBv4sSJpkqVKvY7KebPn2/atm1rWrVqxfHtOcUQ4HAQEhKi06dPKyQkRDly5NBnn32mNGnS6OTJk5o5c6aWLVumt99+W+fPn9ecOXNks9kYaheSHIdBvXPnjrp27aoGDRooKCjIPj0qKkrHjh3TsWPHFBkZqXnz5umNN97Q559/bn9fCZA6dWp5eHho6tSpeuONN3T+/Hlly5ZNzZs316hRo9StWzeNHj3a/gB+jx49tGXLFvv6R48eVcqUKe3Dg+PlZIxRrly55ObmpnXr1qlChQpasmSJJClNmjQKCwvTjRs35OPjYx/gw8fHRxs2bNDs2bNls9lkGNsKkv0VKC4uLrp48aLat2+v8ePH219FIEl//vmnTp48KW9vbwUHB2vp0qXKkiWLvvnmG45vzylGt3uJGcvILNYRf0qXLq3kyZPru+++kyQtWrRIq1at0saNG1WgQAGlS5dO8+bNk7u7O6NHIZbAwEBlzZpVxYoVU/Xq1ZUhQwYtXrxY/v7+2rt3r/r27au9e/cqderUcnV11eHDh+Xm5ubQHvFysu6HJOny5ct666235OXlpeXLlytbtmwKDw/X5MmT1alTJzVq1Ejnz5/X9evX9fvvv8vNzU33799XzZo19fXXX6tw4cJO/G3gTNb9yZ49e3T//n3Nnz9fe/fuVf/+/VWvXj1J0rvvvqvjx4+ratWq2r9/v27fvq3Dhw/L1dU1VnsEunfvrvbt22v37t36+uuv9dprr6lDhw4qUKCAzp07pxIlSig6Olq+vr7y9PTUwYMH5ebm5uyy8S8RkhDL6tWrNWzYMA0fPlxlypSR9Ogqyq1bt+Tr66ukSZNKkiIjI/nHD4cTiXnz5qlHjx5avXq1ihQpolOnTqly5crKnDmzli9frjRp0mjfvn06fvy4bt++rU8++URubm6EbTi0o40bNypVqlQqVKiQgoKCVLVqVUmP9k3ZsmWTMUZr1qzR9OnTlSlTJo0fP97+wmt3d3f2TS85a1vq2rWrFi5cqMOHD+vChQuaMGGCdu3apf79+6tBgwYyxuj9999XWFiYkiRJovnz58vd3Z2ABEmObWnlypV67733tHXrVpUrV06LFi3SyJEjlTdvXntQunTpkubNm6fkyZOrVatWcnNzY3/0HCMkveQmTJigGTNmaNCgQSpUqJD8/f119epVVa5cWRUqVNC4ceMkKdZVfq7643E7duzQypUr9corr+jTTz+1B5+YoJQpUyatWLFCadKkcViPgATz2Pu0vvvuO7Vs2VItWrRQihQpdPXqVVWrVk3Sf4KSJIWFhcnT01OS40Ub9k+QpBs3bmjgwIGqXbu2KlWqJEk6fPiwxo0bp127dqlv375q2LChpEcv/fTw8JDEBUDEtnLlSh0+fFiZM2dWq1at7NNjglLMbeMFChRwWI/j2/ONyyQvmZhMbIxRZGSkihYtqnTp0mnAgAGqXr26Vq5cKX9/f40fP17Lly/Xtm3bJCnWCQcnIIhhjNGxY8dUpUoVjR07Vjdv3pQk++0qOXLk0KZNm3TlyhWVL1/ePj8GBxDE7E9GjhypmTNn6ptvvtEnn3yiFClSSJL8/f21YcMG2Ww21atXTydPnpQke0Ayxjic1LJ/wrx585Q2bVpt3rxZ/v7+9un58+fX559/rpIlS2rw4MGaO3euJNkD0uNtCTh8+LD69eunESNG2KeFh4dLkho1aqQvvvhCR48e1YABA/Tnn386rMvx7flGSHqJREdH208ewsPDFRoaqqJFi2rDhg0aN26cypcvr1atWql69epaunSp8ufPr507d/LgKmKxhm2bzabcuXNr8eLFSpcunX766ScdPnxY0qOHXGOC0nfffafXX39dyZMnd2LlSIyMMbp79662bNmi3r17q2TJkkqSJImk/wwIEhOULl26pCFDhjisTyjC44oWLapatWrp5MmTCg4OlvSoh0h6FJTat2+vV199VT/88IPDerQlPH7OkytXLnXo0EGZM2fWN998owcPHsjDw8MhKLVp00apUqXSK6+84oySEU+43e4lYb2vdvjw4dqyZYvOnj2r4sWLq2PHjnrzzTclSTt37tRPP/2kmTNn6vTp06pdu7ZWr17tvMKR6Fjb0p07d+Tq6qpkyZLJ1dVVK1eu1Oeff65atWqpY8eOeu2112KtI3ELAmJ7+PChChUqpObNm6tbt24O80JDQ3XmzBnlzp1bt2/flq+vL+0Hdn/3/NDZs2fVtGlTnT17Vjt37lSmTJkcbqX766+/lD17dp49gp21LUVFRenu3btKnjy5oqKitGTJEgUGBipXrlyaN2+ekiZN6nCb5pO2gecbIekl07t3b82YMUN9+vRR/vz5VaVKFZUtW1bTp09XxowZ7cvdvHlT8+bN02effcatB7Cz7vxHjBihDRs26N69e/Lx8dHMmTOVJUsWrVixQh07dlStWrXUoUMHe1ACYjzpGcf79++rcuXKyp49uxYsWODQ1o4ePapJkybpiy++UEBAgCSCNh6xtpNly5bp1KlTcnV1VbFixVS2bFldunRJDRs21MWLF7Vjxw5lzJgx1jNHnNRCin0xedeuXTp48KA++OAD1alTR0WLFtWcOXM0adIkZcmSRXPnzlXSpEl5hu1FFu9vYoLTPP6ixePHj5u8efOaTZs2GWOM2bVrl0mSJIn9TeMxL857/KVnvGkcj/vyyy9NmjRpzOzZs81PP/1kMmfObPLmzWt/id7y5ctN1qxZTcOGDc3Zs2edXC0SE+t+KeaFsTE2bNhg3NzcTO/evU14eLiJjIw0ISEhpnr16ubtt9/+25fHAl27djXp06c3jRs3NpUrVzY5cuQwo0aNMsYY+4vRc+TIYc6dO+fkSpHYffnllyZdunRm0qRJZuXKlSZ16tSmWrVq5tatWyYsLMzMmjXLFCtWzFSoUMGEhoY6u1zEIy6dvKBatmypdevW2e/Blh6NBGWz2VSpUiWtXr1alStX1ujRo9WyZUvdvXtXa9aseeLVWa6QwOr8+fPauHGj5s+fr2bNmunu3bsKCQnRp59+qlSpUkmS6tWrpwEDBig0NFSZM2d2csVILKxXaseMGaMWLVqofPnymjlzpi5evKiqVatq2rRpCgwMVIUKFVShQgVVq1ZNFy9e1IoVK+zPuAFWK1eu1OLFi7Vq1SrNnz9fjRo10qVLl5QuXTpJUo4cOTR37ly5ubmpc+fOTq4WidmRI0e0atUqLVu2TJ988okyZcqk4OBgNWzYUClSpJCHh4c+/PBDNW3aVNmzZ+eF1S86Z6c0xI/ChQubDBkymI0bN9p7hi5cuGCyZ89uunfvbvz8/MzkyZPty//666+mfPnyZu/evc4qGc+JgwcPmrRp0xpjjPn++++Nt7e3mTJlijHGmLt375qxY8ea8PBwh3XoAYBVjx49TOrUqU1gYKBp27atKViwoGnRooX9Kv+RI0dM7969TefOnc3XX39t782mVxtPMnz4cFOnTh1jzKNebB8fH4d90qFDh4wxxly+fDnWnRKA1ZEjR0zBggWNMcYsW7bMeHt728+V7t69a9auXWsiIyNNRESE/e4bjm8vLkLSC8b6j7V69eomffr0ZuPGjfYu4Y4dOxovLy/zySef2JcLDQ01tWrV4nYWxBJzELB+f//+fVOlShXTuXNn4+3tbaZNm2Zf5vfffzdVqlQxP/30U6z1AWOMWbhwoXnllVfMvn37jDHGbNq0ybi6uprXX3/dfPDBB+bMmTPGmNi3/XJyi8fFHK9GjRplOnbsaH744QeHk9ro6GizZMkSM3DgQBMSEmJfj7YEY558fDp8+LDx9/c3I0aMMMmTJzcTJ060z9u+fbupWbOmOXjw4D9uAy8O7qN6wbi4uNgfIvz+++9VrVo1NWvWTHPmzFHlypXVvHlznTlzRj/++KN69+4tT09P/fzzzwoKCtKBAwfst7PwECsebweRkZFyd3eXzWZT+vTpNX78eH388cdq3bq1pEejk3Xr1k3u7u4qU6aMJIbTRWxJkiRRo0aNVKhQIa1Zs0YtWrTQxIkT9fDhQ/Xt21eurq7q27dvrKF0GaQBj++TYr7PlSuXvvjiC40dO1azZ89W06ZNJUkPHjzQjBkzlCtXLvn4+NjXoy3B2pasI9Tly5dPtWvXVvfu3dWlSxd9+umnkh49rjBs2DC5ubkpX7589u1wjHuxMbrdC8o62kq1atV06NAhzZ8/X5UqVdJvv/2mtWvXau7cucqVK5eyZMmiMWPGyM3NjVFaEMvw4cO1e/duXblyRR9++KHef/99ubq66p133lFoaKjy58+vbNmyaePGjbp9+7b2798vd3d3wjYcRrGL+f7Bgwe6e/euXF1dVbNmTb333nvq2rWrHjx4oHz58ikiIkLNmzfXgAEDnFw9EhPr/uTbb7/VrVu35OPjo+rVqytZsmQaNWqUunXrpsmTJ6tw4cIyxqhnz566du2a9u7dKzc3t1ijKuLlZG0HY8aM0Z49eyRJZcqUUfPmzXXt2jW1b99ee/fuVY8ePXT//n39/PPPunz5sg4ePMjx7SVCSHqBPR6UDh48qAULFqhSpUqSHr17JOaFjRJD6uIR686/f//+Gj9+vJo2bap79+5p1apVqlSpkgYNGiQ/Pz9NmDBBW7duVapUqZQtWzaNGDGCsA1Jju3o/v37ioiIcHiR8KFDh1S7dm0tWLBAZcqU0cmTJ9W3b19Vq1ZNTZo04QQEdtaT2k6dOmnevHny8fGRzWZTZGSk1q5dq9dff12DBw/WmDFj5OnpqUyZMillypT6/vvv5e7uzvENkhzb0uDBgzV06FC1adNGhw8f1s2bN5UqVSp7CB83bpxWr16tHDlyKHv27Bo7dizHt5cMIekF93hQ+u233zR37lyVKVNGnp6e9uW4wobHnT9/XpMnT1blypVVsWJFSdKmTZvUs2dPvf7665o1a5ZsNpv9KwYnI7AaOHCgvv/+e127dk2VK1dWkyZNVLp0aZ08eVL169dX5cqVVbt2bQ0bNkyenp5avny5bDYbV2ohyfHYtG/fPnXs2FFjx45VtmzZdOPGDXXt2lV79+7VL7/8ouzZs+vo0aN6+PChkiZNqtdee83hFnQgxh9//KE+ffrok08+UeXKlSVJ3333nQYPHqy0adNq6dKl8vT01N27dx1u1eT49nIhJL0ErAeImjVrav369dqzZ4+KFCni5MqQWH377beqU6eOUqdOrcWLF9tDkiT98MMPql27tjZs2KAKFSo4sUokRtZw8/XXXyswMFA9evSQp6enJk2apAwZMuizzz5T3bp1NWDAAK1YsUK3bt1StmzZtHXrVrm7u3PRBrEsWbJEs2fPloeHh5YvX24fevnu3buqU6eO7t+/r23bttmfLYlB2MbjZs6cqa+//lrGGC1fvlx58uSRJEVERGj58uUKDAzUtGnTVLx4cYfzJ/ZLLx/2HC+BmO5hSVq3bp06deqkggULOrkqJGZFihRRu3btdOPGDZ0/f16S7G2oatWqevXVV7V//35nlohEKuaEdN++fXJ1ddX06dPVtWtXff7559q8ebOSJEmiMWPG6Pr16+rXr59WrVqlDRs2aNu2bXJ3d1dkZCQnInAQFhambdu26ejRo/rzzz/tASkyMlI+Pj5q3bq1bt68qaCgoFjrEpDwuGrVqillypQ6ceKEtmzZopi+And3d1WvXl2XLl3SoUOHJDm+J5L90suHvcdz6u9eqPh3061BaeTIkXJ1dVVERES81Yfnx5PaTPr06dW7d281a9ZMn376qTZv3mw/WISEhOjhw4fy9vZO6FLxnPj1119VtGhRffHFF7p7966kR7epZMyYUTNnztTvv/+uOXPmSHr0os+8efPKxcVFUVFR3BaFWPskT09PDR48WM2aNdOtW7fUsWNHRURE2NtK+vTpFR4ervv37zujXCRiTzq+ZciQQStXrlSJEiU0f/58rV271mF++vTplSxZsoQqEYkYt9s9h6y3Dxw5csR+5fXNN9+MNd/K2lXMfbWQHNvE7NmzdfnyZaVOnVpt2rSRJPsJybJly9S2bVulT59e27dv19mzZ3Xw4EFOaPFE9+/f15w5c9S9e3e1bNlSY8aMkXn0Xj65uLioZs2aypkzp8aMGePsUpHIWI9f+/fvl5+fn5IkSaJMmTLpzp07CgwM1I8//qj8+fOrf//+unXrlnr06KF79+5p27Zt9BzBznp8W7hwoU6dOqVChQopX758ypQpky5fvqx3331Xd+/e1VtvvaU33nhD69at059//qkjR45wfIN4mexzxvrisi+//NLkz5/fZM6c2RQqVMi0aNHiqdabOHGief/993lxLOz69etnkiVLZipVqmRsNpupW7euOX36tDHGmJs3b5rWrVsbm81m3nvvPbN06VL7y4kjIiKcWTYSgb/bjwQHB5sxY8YYFxcXExgYaJ8eHh5u8uTJY3r37p1QJeI51L17d5MmTRqTNWtWU7p0abNt2zZjzKP9UY8ePYyPj49JmTKlqVevnmnWrJl58OCBMebv2yNeXr169TKpUqUy+fLlMwEBAaZZs2bmt99+M8YYc/nyZVO6dGn78a1v37729XjpMAhJz6mhQ4eaVKlSmR07dphbt26Zrl27GpvNZvbs2WNfJiYYWQPSlClTjJ+fn1m2bFmC14zEw3oiERoaaurXr29++eUXY4wxR48eNSlTpjRVq1Y1f/31lzHGmGvXrpk2bdoYLy8vs2PHDvt6eLlZ29F3331nFixYYGbMmGGf9vDhQzNq1Cjj4uJiqlevbtq2bWtq165tcufObcLDw51RMhIp63Fq586dJnfu3GbHjh1m/vz55sMPPzSpU6c2mzdvNsYYc/v2bdOzZ09TpEgR06lTJ/vFmocPHzqldiQuMful6OhoExISYurWrWv2799vjDFm5syZpnz58qZu3brm8OHDxhhjgoKCTIkSJUytWrXMhg0b7Nuxtkm8nAhJz6GYk9oFCxYYY4z59ttvjZ+fn5k2bZoxxvFAYb0SMmXKFOPr62uWL1+esAUjUbGe2B47dszs37/ffPbZZ+by5cv26X/99ZdJmTKlqVatmjl16pQx5tEV3CZNmhg/Pz+zZcuWBK8biYv1BKJHjx4mS5YspmDBgiZLliymYsWK5uLFi8aYR/urcePGmWTJkpkSJUqYXbt22QMSPZEwJnbvz7Zt20y3bt3sn48fP26aNm1qUqZMaQ9KN2/eNF26dDHFihUzffv2JXTDGOPYlk6ePGnOnj1rateuba5evWqfPm/ePFO+fHlTr149e4/SpUuXTNGiRU2FChXMmjVrErxuJE6EpOfA41czHjx4YHLlymVWrVplfvjhB+Pt7W0mT55sjHl0K8uwYcPM+vXrHdaZOnUqAQkOvvjiC5MlSxbj5+dnkiVLZlauXOkw/6+//jJp0qQxhQsXNpcuXTLGGHP9+nVTp04dkyFDBvvtLXi5ff3118bf39/s3bvXGGPMjBkzjM1mM6VLlzbnzp0zxhhz7949M378eGOz2cyoUaOMMQQkxDZ06FDTqFEj89Zbb5kPPvjAYd7x48dNs2bNTJo0acz3339vjDHmzp075ssvvzS5cuUyX331lTNKRiLVvXt34+/vbzJmzGjSpk1rjh496jB//vz55q233jLly5c3J0+eNMYYc/XqVfPqq6+amjVrmnv37jmjbCQyhKREznpV5M6dO/bvP/30U1OnTh3j6+trpkyZYp9+4cIFU7NmTTNz5kz7tJkzZxoXFxezYsWKhCkaiU50dLRDW1q/fr3JkyePWb58uVm9erXJnj27qVq1qtm+fbvDesePHzfVqlVzOKG9ceOGPTTh5Xbp0iXTqlUrs3TpUmOMMatXrzZ+fn5myJAhJleuXKZMmTLmzJkzxphHPUqjRo0ynp6eZtCgQU6sGomFdZ8UGBho0qRJYz788ENToUIF4+rqag9DMU6cOGHefvttU61aNftdErdv3zb9+/e3tzO8nKxtafv27SZjxozmu+++M4GBgaZIkSKmUKFC5o8//nBYZ9q0aeazzz5zWDcoKMj+PC5ASErErP9wBw0aZJo0aWK/9enbb781yZIlM5UrV7afsF67ds3UqFHDlC5d2n4AuXfvnhk5ciTdxy8xa7g2xpi1a9ea1q1bm8GDB9unHT161OTJk8fUqFEjVlCKwZV/POmh+JUrV5qgoCCzb98+ExAQYCZMmGCMMWbChAnGZrOZ1157zX6rS2hoqBk8eLBJmTKluXnzZoLWjsTrzz//ND179jQ//fSTMcaYK1eumDZt2hhPT0+zceNGh2XPnz9vb4cxxzmeHUGMCRMmmEGDBpmvv/7aPm39+vWmRo0apnjx4rGCUoyoqCgGakAshKRE6PETkW7dupn06dOb6dOn2+/zN8aYuXPnGj8/P1O8eHFTtGhRU6pUKVOgQAH7vdkx/+B5wP7l1aZNG9O/f39jzKN2dfXqVVOkSBHj6elpmjZt6rDs0aNHTd68ec3bb79tfvzxR2eUi0TMul+aO3eu/dmQGOPGjTPVqlWzh585c+aYNm3amObNmzsE7NDQUALSS6xr167mwoUL9s8bN240NpvNpE6d2iEQ3bx507Rp08YkSZLEbNq0KdZ2GMUOZcqUMRMnTrR/vnLliqlQoYKx2WwOz7QZ85+gVKpUKfuADcB/Q0hKZEJCQhw+r1271vj7+5t9+/bZp92+fducOHHCGGPM4cOHzaRJk0z37t3N3Llz7cGIq/4w5tHJbExojrnH+o8//jA1atQwefLkMUuWLHFY/vjx4yZNmjSmS5cuCV4rng9du3Y1mTNnNt27dze3bt2yX8Vv3769yZkzpwkPDzfBwcGmdu3aZtiwYfb12Cfh3LlzplSpUrHaQt++fY3NZjPjxo1z6BW6efOm+eSTT4zNZjO//vprQpeLRCwiIsKsWLEi1kXg3bt3mzp16pgUKVKY48ePO8zbsGGDKVq0qGnTpk1ClornGCEpEfn4449Nu3btjDH/uX1g9uzZpkyZMsYYYw4dOmQGDhxocuTIYTJmzGhatmxpbty4EWs7dBnj8dtPZs2aZerXr2+uXLlijDHm999/N5UrVzZVqlSJNZjHuXPnaEN4ookTJ5rUqVObAwcOxBpN7NSpU8bf399kyJDB5MyZ0+TNm5dgBLvHe34WL17scBLbpUsX4+HhEevCzfXr183w4cNpS/hbgwcPNh07drR/3r9/v6latarJnDlzrKC0e/dueiHx1Hg1dSIRHR2td955R6NHj5YkhYWFSZLSp0+vHTt2qGHDhqpevbr+/PNP9ezZU7169dLatWt16dKlWNtydXVN0NqR+MS8ZTzGpUuXdO7cOfXt21dBQUHKkyePRo4cKWOMpk2bplWrVtmXzZIli1xdXRUVFZXQZSMRM8bo4MGDatWqlQoUKCAXl0eHj+joaElS9uzZtWfPHn366afq2LGjDh48KDc3N9oRJMmhvdy6dUuNGjVSx44dderUKUnSiBEj1K5dOzVp0kRLly61r5c6dWp17dpVbm5uioyMdErtSLyio6Pl4+OjsWPHql+/fpKkggULavDgwXrjjTdUtWpVnTx50r58sWLF5OLiYt9vAf/I2SkNT77qX7JkSXP9+nVjjDFLly41LVu2NPPmzbO/y+bmzZumQIECZufOnQleL55Po0ePNiVLljQfffSR/UH63377zVSrVs0ULFjQ/tA08CSRkZGmePHipkmTJvZpMfuuBw8emCNHjjxxHcAqps0cO3bMpEqVytSqVcv+0mpjjOncubNJliyZmT17trNKxHMmPDzczJgxw7i5uZnevXvbp+/bt8/UqlXLeHh4mPPnzzuxQjyv6ElKBB6/6h8dHa3IyEi1aNFCN2/eVP369TVx4kR9+OGHSpMmje7fv6/GjRvLy8tLxYoVc1LVeF7EXDHr2LGj6tWrp+PHj+vLL79UUFCQ3njjDQ0ePFhly5ZVmTJlnFwpEjMXFxcVL15c58+f17FjxyT9Z991/vx5de7cWb/99pvDOvRq43E2m01RUVF67bXX9Msvv2j79u0OPUojR45Uo0aNNGvWLCdXiueFu7u7mjRposmTJ2vo0KHq06ePJKlQoULq1auX2rdvrwwZMji5SjyPbMYY4+wiXmbR0dH22xBiREZGatmyZRo/frySJ0+u+fPnK2XKlLp//76mTZum1atX6/79+9q1a5fc3d2fuA3AytpGRo0apZUrV+r1119X//79HQ4etCX8k0OHDql8+fJ6++231b59exUuXFhBQUFq27atQkJC9OOPPxKM8FSioqLk6uqqEydOqFixYipbtqxGjx6tHDlySGJfhLiLiIjQnDlz9Omnn6pnz54aMGCAw/yYNgc8LUKSE1kPAnv37rV/LlKkiIwxWrZsmUaPHq2UKVNq/vz5SpEihVatWqU9e/Zo0KBB9nu03dzcnPyb4HlgbW9jxozRpEmT9NFHH6lHjx4yxsTq0QSsYtrP7t271aRJEyVNmlR37txR2rRpFR0drT179nDRBnFiDUqlSpXSq6++qmXLliljxoySCEqQTp06ZQ/OTyMiIkJz585V69atNXXqVLVu3Toeq8OLjpDkJNaT0u7du2vRokWy2WwKCgpS48aN1atXL2XPnl1LlizRuHHjlCpVKs2aNUupUqWyb4OrIogr60nHkiVL9N5779GG8NRi2s+ZM2d04sQJ/fbbb8qWLZvq1asnV1dXLtogzmKOY3/88Yc6d+6s9evXE4wgSRo8eLD69OmjX3/9VYULF37q9cLDw/XDDz+oevXq7I/wPyEkOdmECRM0YMAArVmzRqlSpdKFCxfUpEkTlSxZUlOmTFGqVKm0ePFi9e/fX++8845GjBjh7JKRiPzdldZ/ugL7+Dyu1iIu/q7XkYs2kGK3j6fppX48XBO2IUkPHjxQgwYNdPjwYa1atSpOQSlGdHS0bDYbd0rgXyEkOVmzZs2UNGlSTZkyxX4wOXTokMqWLavPP/9cgwYNUmRkpLZu3aqKFStyEgI7a7jZsGGDbDabvLy8VLp06VjzrawnLVevXlWaNGloVy+xJ7WTmDbyTye4hGs8ztomLl++rBQpUihJkiT/9QSVtoTHxQTlyMhI1a9fXwcPHtSKFStUqFChf1zP2pbOnTunrFmzJkS5eEGxV0pAj+fRiIgIXbp0SaGhofb54eHhevPNN9W/f38tXbpUN2/elJubmypXrsy7a2BnjLEfCLp06aLGjRurTZs2atSokb766itJeuK7IKwnvWPHjlX9+vV1586dBK0diYf1hOKXX37R999/r19++UX37t2TFHvkzRjW9hcUFJQwxSLRi2kT/fr1U+3atZU/f36NHDnSPnLdk1jb0jfffKNx48YlSK1IvKKjo+09iUuXLlXlypV1/vx5NWnSRPv27fvb9axtaerUqfr444919erVBKkZLyZCUgKJ6fKVpNOnT+vatWtyd3dX06ZNtXz5cm3evFkuLi5yd3eXJHl6eip16tTy8fFx2A5X/CH95+T13Llz2rx5s7Zs2aI1a9aoW7duGjhwoHr16iXJMShZA9LUqVPVv39/ffrppw7PueHlEnNC0bNnTzVu3Fj9+vVTvXr11LJlS+3YseOJ61jb0YQJE9ShQwfdunUrwWpG4mO9GDN37lxNnjxZHTp0ULly5bR48WINGjRIx48fj7Xe4/ukL774QpkzZ06wupE4WfdLnTt3ljFGXbp0kZeXl+rUqfPEoGRtS9OmTVPnzp3Vpk0b+fv7J2jteMHE/6uYYNWzZ0+TJ08ekypVKtO1a1ezYsUK0759e5MrVy6zfv16ExkZae7cuWOqVatm3nvvvVgvmgVifP3116ZRo0amXbt29nZy7949M3nyZOPm5mZ69eplXzYiIsL+/ZQpU4yvr69ZsWJFgteMxGfixInG39/f7Nq1yxhjzIABA0ySJEnM1q1bYy1r3R9NnTrVeHl5mSVLliRUqUjkdu7caT7//HOzaNEi+7RvvvnGlCxZ0jRt2tQcO3bMPj0qKsr+/ZQpU4yfn59Zvnx5gtaLxOvs2bMma9asDvuXoKAgU7lyZZM5c2azb98++/TH2xLHNzwrhKR4Zv3Hu3TpUpMxY0azatUqM2DAAFOiRAnz/vvvm9GjR5suXboYV1dXkzNnTvPaa6+Z/Pnzm/DwcGOMISghlnv37plu3boZHx8fU6VKlVjzpkyZYjw9Pc1nn33mMG/atGnG19eXkxHYtWrVyv6W+mXLlhk/Pz8zadIkY4wxoaGh5vbt28YYx/0QJyJ43LZt20z27NlNqlSpzMKFCx3mTZ8+3ZQqVco0b97c/Pbbbw7zpk6dyj4JsZw4ccKkSJHC7N692xjzn3Op06dPm0yZMpmCBQuanTt3OqwzefJkkzx5ctoSnhlCUgL5+eefzeeff25mzJhhn7ZmzRpTqVIlU79+fbNx40Zz6NAhM3XqVLNgwQITGRlpjHHsAcDLK+YE1Xqieu7cOTNw4EBjs9nM2LFjHZa/f/++GTlypClTpox9nenTpxubzWZWrlyZcIUj0YqMjDRRUVGmWrVqZvny5ebXX3813t7eZvLkycaYR/ueMWPGmDVr1jisx1V//J3hw4ebDBkymAYNGpgLFy44zJs5c6bJmTOn+eqrr+zTJk6caJImTUrYfsn93YXgfPnymebNmztMu3fvnilfvrzx8PAwtWvXtk9funSp8fLyMsuWLYvXWvFyISQlgCtXrpgcOXIYX19fM3r0aId53377ralYsaKpU6eO2bNnj8O8mKCEl5u1N/Lu3bsmNDTU/vnixYumb9++xtvb24wfP95hvYcPHzocfA4dOmRWr14d/wUjUbK2I6v+/fsbX19f4+HhYRYsWGCffufOHVOxYkUTGBhonzZ9+nTj7e1NQHrJ/V1bMsaYIUOGmPz585tu3bqZixcvOsxbu3at/bh27do107JlS7N06dJ4rRWJm7UtnTt3zpw5c8bebqZPn24KFChg7+k25lHvdoMGDcyhQ4cc1p09e7bZtGlTwhWOlwJDgCeQ3377TfXr11fWrFk1cuRIvfHGG/Z533//vbp3765atWopMDDQiVUisbGOPjZ69GitX79eUVFRypEjh6ZNmyZJunTpkqZNm6YxY8YoMDBQn376qcM2zKOLIQyx+xKztqOdO3cqLCxMr732mtKnT6+rV6+qbdu2OnTokH766SdlypRJ165dU8uWLXXr1i398ssv9pGm5s2bJ19fX73zzjvO/HXgRNa2tHbtWv31119Knz693njjDeXJk0eSNHDgQK1evVqVK1dWhw4dlCFDBodtmP9/yD44OFh+fn4J/jsgcTCWwRb69u2rzZs366+//lLhwoVVqVIlderUSf369dOKFSuUPHlylS1bVlu2bNHDhw914MABXmCNeEdISkCHDx9WixYtVLhwYXXo0MF+QJEenbgUK1aM0evwRD179tTs2bPVuXNnJU+eXL1791bhwoW1atUqeXh46NKlS5o+fboGDBigZcuWqV69es4uGYlQly5dtGTJEt24cUNFihRR06ZN1apVK23btk0DBw7UL7/8ohw5csjDw0MeHh7avn273N3dORGBJMeT2u7du2vevHl69dVXdf36dQUEBKhVq1aqU6eOJOmrr77St99+q0KFCmnQoEFKnTq1EytHYjZw4ECNHTtWixcvVvr06TV48GAtWbJE586dk4+Pj/bs2aMpU6YoKipKfn5+mjlzptzd3Xm/FuKf0/qwXlIHDhwwBQsWNK1btzZ//PFHrPncYofHffvtt+b111+3P6T67bffGm9vb+Pt7W2KFy9uv/3u3LlzZvr06TzHBmPMo/v8rbejbNmyxRQoUMDs2LHD7N+/33zwwQemePHiZty4ccYYY8LCwsyiRYvMN998Y7799luei8TfGjNmjMmcObN9RMSRI0caT09PU7JkSYfRyLp06WKaN2/O4EP4W9evXzeVKlUya9euNcYYs379euPj42O++eabWMtaz4/YLyEh0JPkBAcPHtTHH3+srFmzavjw4QoICHB2SUjEVq1apWPHjunLL7/U999/r6ZNm2rgwIHKmzevqlSposqVK2vZsmVKkiSJfR2u/L/crl27prRp09o/r1mzRuvWrVPatGk1aNAgSdLNmzfVs2dP/fbbb3r//ffVsWPHWC+PjYqKoncbDu7evavOnTvrzTffVLt27bRmzRo1a9ZMbdq00e7du3Xv3j316dNH7777rqT/9D4ZSy8UEOPWrVsqUqSIVq5cqYsXL6phw4YaMWKE2rZtq7CwME2fPl1FihRR0aJF7evQlpBgnBrRXmJ79uwxLVq0+McHYPHy+bsrrmfPnjV37941JUuWNAMHDjTGPBoQJHfu3MZms5mPPvooIctEIta2bVvz5ZdfGmMeXXm9deuWKV26tEmaNKmpV6+ew7I3btwwbdq0MaVLlzb9+vVzQrV4Hh09etRcvHjR/P777yYgIMA+INGcOXOMl5eXee2118yGDRvsy9OTBGOePODHrVu3TNWqVU3r1q1NihQp7KNrGvNoGPDatWubb7/9NiHLBOy4mdNJihYtqhkzZsjFxcXhbeV4eUVFRdmvjl29elU3b95UWFiYJClr1qy6cOGCLl++rBo1akiSbDabChUqpF9//dU+iANQsWJF9e/fX5J07949pUiRQvPmzVONGjX0+++/a86cOfZlU6VKpSFDhtgHcDDcWID/Z4xRVFTUE+flzp1bGTNm1M8//6xMmTKpVatWkiQPDw+VLVtWzZs3V+XKle3Lc9Uf1ueHLl26pNu3b0uSUqRIoRo1amj69OmqWbOm2rRpI0kKCQlRp06ddO/ePfsxD0ho3G7nZIZu45fekiVLVKxYMWXLlk2S1KtXL23cuFHnz59XlSpVVKNGDTVq1Ej37t3Ta6+9piJFiqhDhw4aNGiQjDHatGmTXFxcuDXqJff4vmTOnDlasWKFxo4dq4CAAJ05c0aff/657t+/r5YtW6px48b2ZUNCQuTt7S0XFxf2SYi1L5k6darOnj2rO3fuqE2bNgoICFDy5Mk1ceJETZgwQVOnTlXJkiVVr149FS1aVF9++aVsNhv7JMTSr18/LVq0SN7e3nr99dc1f/58SVLv3r01bNgw1a5dW8YY3bx5U7dv39b+/fsZpAFOQ4tzMk5GXm5r1qxR48aNNXv2bN28eVOzZs3SN998ow4dOqhbt26SpK5du2rixIny9vbWlClTdPjwYbVt21YRERHasGGDvTeSk5GXW8z1rpie6evXr+v69evq37+/zp49q4CAAI0ZM0ZeXl6aMWOGFi5caF/X19fX3o7YJ73c2rVrpzx58igyMlLSo/1P9+7ddfToUe3YsUO1atXS+PHjdfPmTZUpU0Zp0qRRkyZNlCtXLp06dUrdu3e3P4PEPgnWO2UWL16syZMnq3fv3nrnnXd06NAhFS5cWJI0aNAgzZo1S1mzZlXKlCn1zjvv6MCBA/bRNQlIcAZ6kgAnGzlypMaOHat27drp/PnzKly4sFq0aCFJOnv2rGbMmKEFCxZo9uzZKlu2rO7du6fLly/rlVdekYuLC4M0wMHBgwdVoEABSdLkyZO1cOFCZc2aVYMGDVK2bNl0+vRpderUSadPn9bIkSNVpUoVJ1eMxGTXrl1q1qyZ/P39tWLFCn388cfq2bOnihQpIunR+2xWr16tFi1aqFOnTtq1a5fOnTunW7duqU2bNnJzc2OfBEmOvdsrV65UcHCw3N3d9eGHHyoqKkq7d+9WixYt5OPjo/3790uSIiIi5O7ubt8GvZFwKmc8CAXg0ZDLMSZOnGjSpUtnvL29zcSJEx2W++uvv0yJEiXM8OHDY22DgT9gbQPbt283adOmNfPmzbNPmzBhgildurRp3LixOXPmjDHm0QPRXbt25ZUDeKJ9+/aZXLlymVdeecUUKVLEnD592mH+F198YdKnT2/u3r0ba13aFCpUqGAOHDhg/3z8+HGTJk0aY7PZzJw5c+zTo6KizC+//GJy5cplihYt6oxSgX9E/yXgJB4eHpKkr7/+Wh988IECAwMVGRmpjRs36vTp0/blcuTIIX9/f+3bty/WNrgF4eVmvU9//vz5Wrhwoe7fv68vv/xSc+fOlfTo9qmGDRvq/Pnz6tu3r/766y+9+uqrGj58uFxdXf/24Xy8XKy3RRljNHv2bKVPn16HDx/W/fv3JUnh4eGSpD59+uj+/fvavHlzrO1w1f/lFhwcrJIlS+r111+3T8uYMaMmTpyonDlz2vdL0qPjV/HixTVr1iydOHHCPgAIkFhwhgUkMGO5w3XmzJnq06ePjh8/rhYtWmj48OH20epOnTol6dF7SS5evKjMmTM7q2QkUjEBqUePHuratavy5cunPn36KFu2bBo0aJCmT58u6VFQatSokfbu3asFCxZI+k875KQWxhh7W+revbt69OihtGnTauTIkcqePbtatmypkJAQ+4WdmzdvKnny5PLx8XFm2UiE/Pz8NGjQIHl6emro0KHavHmzvL29VbNmTQUGBurPP/9UnTp17Mu7uLioWLFi2rFjh6ZOneq8woEn4JkkwEm2bNmib7/9VsWLF1fDhg3t00eNGqXAwEBlyJBBBQsWVHBwsE6fPq29e/c63KsNSNKpU6dUq1YtBQYG2k8+Dh8+rIkTJ2rz5s0aMGCAPvzwQ0mPngt45513CEZ4ouPHj+vjjz/WoEGDVKZMGUnS/v371bBhQ/n4+KhDhw5KmTKlpkyZosuXL2vfvn20JTzRw4cP1bhxY3333XfavHmzypQpowcPHmj9+vXq2rWr3nzzTa1cuTLWejyDhMSEniTACbZu3aqOHTtqwYIF8vX1lfSfW1k6d+6sgQMH6uTJk/rjjz9Uu3Zt+zCoMSNOATE8PT0VFBSku3fv2qflz59fn376qaKjo9WtWzf7u5Hq1q3LLXaws14jDQwM1Keffio/Pz/lz5/fPr1QoUJatGiRjDFq0aKFNm7cqHz58unXX3+lLcHu8evtSZMm1ZQpU/TBBx+oatWq2rZtm5IlS6bq1avr66+/1pEjR1S2bNlY2yEgITEhJAEJ4PEDSIECBVSrVi3ZbDbNnj1bERER8vDwsAelTz75RL1791bWrFnVrFkz+8kII0a93J704mlPT08VLlxYhw8f1s2bN+3T33zzTRUpUkQ5c+bUxIkT9eOPP9rncSIC6T+voIiMjFSJEiX0008/adu2bTpz5ozDcoULF9Y333yj9OnTKyoqSoGBgfaLNrQlWF8dcP36dV24cEGSlDZtWk2cOFF169ZVtWrV7EGpWrVq6t+/v9KlS/fEfRqQWBCSgAQQcwCZNGmSNmzYoOTJk6tnz55q27atTp48qd69e8cKSl9++aWWLl3KO0cgyXGQhgsXLujy5cuSpDRp0tjfWD9//nxdv35d0qNn2YwxatiwoTw8PLR161an1Y7Ea8qUKWrevLkKFiyoX3/9Vffu3dPIkSN15coVh+UKFSqkzZs3a/z48fZpXLR5uc2cOVOhoaH2/VKvXr1UsWJFvfHGG6pTp44WLFggLy8vffPNN6pbt65q1Kih7du3K1myZKpXr56WLVtmfz8bkBixhwMSSFBQkNavX69Dhw5p7ty5qlChgrp06aLIyEht2bJFffr00aBBg+Th4WF/z0hMQOIFn4g5Eendu7cWLFggNzc35c6dW2vWrFHHjh0VEhKiIUOGaPPmzUqfPr2OHDmisLAwLVu2TDt37tSePXtoS3iinTt3qmfPnho+fLh++uknlS9fXkmTJtWAAQPk7+8v6dGFntdee00Sz41A2rt3r1q1aqUjR45o9OjRmjRpkmbMmKEhQ4bIx8dH06dP18SJE3X58mV17dpVkyZNkru7u8qVK6eDBw863NLJKK1IrBi4AYgn1iv/MQ4cOKAxY8Zox44dmj59uipWrKjg4GD7yUm+fPk0YcIETkBgZ21HixcvVufOnfX1118rODhYo0ePlre3t3788UelTJlSS5Ys0Z49e/THH38oR44cGj16tDw9PVWvXj1lyZJFI0eO5ITkJfakfZIkzZ07V4MGDVLFihU1atQo7d+/XxUrVlSrVq3Up08fZciQwQnVIrH79ttv1bBhQ7Vv316pUqVSunTp1KxZM0mPRkAcMGCA9uzZo5EjR6p06dK6evWqpk+frh49etALiecCIQmIZ9evX1eaNGnsnw8cOKCRI0dq165dmjFjhipUqKCQkBB9+eWXCg8P19SpU7naj1hWrlypBw8eKCIiQi1atJAknTx5UnXr1pWbm5s2b96slClTOqxz/fp1jR07VpMnT9aOHTuUO3duZ5SORGbHjh3Kli2bMmXKZJ82e/ZsDRkyROXLl9eECRP066+/qmzZsho6dKi6devmxGqRmK1evVqNGjVSWFiYva3E9Fjfu3dPBQoU0Lvvvqvhw4c7rBdztwSQmHFJEYhHS5cuValSpXTkyBH7tIIFC6pz587KnTu3WrVqpV27dsnX11fDhg2zBySuXcDq4sWLatq0qZo2barg4GD79Jw5c2rVqlWKiopStWrVFBQUZJ9369Ytde/eXYsWLdLmzZsJSJD06Hm2KlWqaPr06Q7PHTVv3lzdunXTzJkz1bFjR+XPn1+HDh1S586dnVgtEpvHj0116tTR6tWr5e3trZ07d+r27dv2ed7e3ipbtqwuXLgQ67kjAhKeB4QkIB4lS5ZM2bNnV9u2bR2CUqFChfTOO+/ozJkzeuutt7Rv3z55eXnxDBIkxR7FLlOmTPr+++9VsGBBLV++3D7ssjFGr7zyilatWqVz587pyy+/tK+TMmVK9e/fXz/99JPefPPNhCwfiVjmzJm1YcMGzZkzR9988419ABDpUVAKCAjQvHnzNG3aNOXLl09ubm68egCSHEexe/DggX161apVNW/ePG3YsEG9evXSlStXZIxRaGioDh48qNSpU3ObL55L3G4HxLNNmzZpzJgxunHjhr755hvly5fPPn3mzJkqVqyY2rdvz3NIkOT43Mjs2bN17NgxhYeHq2TJkkqXLp3atGmjgIAArV+/XpLsofrSpUvy9/e3tyPCNv7Jjh071KhRI7Vu3VqtWrVShgwZdOXKFQUGBqpw4cJq3Lgx+yQ80bBhw/Trr79KejSiXe7cuZU0aVKtWrVKjRo1Uq5cuZQrVy6Fh4frzJkz2rdvHy9Cx3OJkATEE+tJ6saNGzV+/HhdvHhRo0ePVo4cOdShQwflzJlTw4YNk8SIUXDUrVs3zZ07Vx988IEuXLig3377TdWqVdN7772n999/XwUKFNC6detirUc7wtPasWOHmjVrptKlS6tw4cL6/vvvFR0drR9++EESbQmxjR07VgMHDlSbNm20du1ahYaGqk+fPqpbt658fHz03XffqXnz5vLy8tLcuXNVunRpubq68gwSnkuEJCAeWYPSTz/9pMmTJ2vZsmXKmTOnPD09deDAAbm5uXHVHw42bNigTz/9VIsXL1bRokW1bNkyNWnSRLNmzVKjRo3sJ7cpU6bU3r17nV0unmMHDhxQr169dOHCBWXLlk2rVq2Su7s7+yRIij0i4oABA5QvXz69++67kqTGjRvrwIED6tatm+rXry9vb28tW7ZMEyZM0E8//SSbzUbYxnOLkATEM+vJRnh4uHbt2qXw8HBVrFhRrq6uHEAQy8yZMzVnzhz9/PPPWr58uT766CMNHz5cbdu2VWhoqPbs2aPIyEhNmDBBK1as4H5//E/CwsL04MEDJU+eXDabjav+kOR47Fq/fr3u3r2r77//Xs2bN1f58uXty3344Yfav3+/unfvrrp168rX19c+7++GnQeeB+wFgXhmvRrr4eGhcuXK2T8TkPAkbm5uypw5s9avX68WLVpoxIgRatu2raRHJyt79+5Vx44dtWrVKkmciOB/4+npKU9PT0mP2hIBCdaA9MUXX2jGjBny8fHRpUuX5OHhoQIFCsjPz0+SNH/+fDVv3lydOnVSmjRpVLNmTft22C/heUbrBf6Fx0cf+2/T/24+AQlPEnOLXc2aNTV+/Hh7QHr48KGmTp2qoKAgh3dvcSKCZ4W2BOk/F/cOHjyo48ePa/369Tpw4IA+++wz7du3TxMnTlRISIh9+dmzZ6tz586qVq2as0oGnjlutwPiyHrV/pdfflFERIRsNpu9h+jvrupbr8zt3r1bGTJkUJYsWRKucDxXli9frqZNm6p9+/aqXr26jDEKDAxUUFCQ9u/fz7NsAOLV4sWLNX36dKVKlUoLFy60X9Tr2LGjduzYobp16+qzzz5zuL1O4g4JvDgISUAcWE9Ke/XqpWXLltnv33/rrbc0efLkWMs9/nnixIkaMWKEvvvuO+XNmzfhfwk8F6KiorR06VJ17dpVkuTv768MGTJoxYoVcnd350QEQLyJjo5W7969tWTJErm7u+uPP/5w2N906tRJO3fuVIUKFdSnTx95eXk5sVogfhCSgH8hMDBQY8aM0apVq/Tmm29q2LBh+uqrr9SkSRPNmTNH0n+CkTUgTZ06VT169NDUqVPVoEEDZ/4KeE5cv35dd+7ckaenpzJnzsyD9QCeuSfdAREREaFx48Zp8uTJqlSpkoYNG2Z/DkmSWrRoIRcXF02fPp0ebbyQCEnAU7AeQM6cOaPPPvtM7dq1U40aNbRu3To1btxYTZo00dy5c1W3bl3NmjVLkuNtB1OnTlW3bt00c+ZM1fu/9u49pur6j+P48xwEzziaZKGIgoCakhcu4bVIsDIspLxvMi8MNTTmzJHYDXVeKBU0JPOCgpRrAhUqqZksV7Iuik0zlLxOTdl0GQbiAQ7n90dxOmQ/f/1+9Qv0vB4bm+fL9/vlw5nje16fy/szZkyz/S5yZ1ORBhH5Ozn+Tfnuu+/sI9WBgYHU19ezcuVKCgsLCQsLIzU1lbZt295yrab+yt1IT1qR/8Bms9kfIJ999hn+/v6MGTOGwYMHU1JSQkJCAq+//jpr1qxh8uTJbNmyhZiYGOC3wgzr1q1TQJK/hQKSiPxdHJ9vL7/8MqNGjSIyMpKIiAheffVVAJKSkoiJibHvqVVZWWm/3mg00tDQoIAkdyXN1xC5DcfesQULFvDOO+9w4MABpk6ditFoZNeuXTz66KNMnjwZgM6dOzNq1Cjq6+vtPWzFxcUsXLiQTZs2KSCJiEiL0fh8W7lyJRs2bCA/Px+DwcDZs2dJSEigoqKCrKws+9rIzZs34+fnx9y5c+33UMeN3K0UkkRuo/EBUlpayrFjx8jNzcXb2xv4JUAdO3aMqqoq3N3dqamp4auvvuKpp55i+vTp9nuEhISwc+dO+vfv3yy/g4iIiCPHDsCGhgb7rIjIyEgAIiIi8PPz47HHHiM4OJjExESSkpLo0qULsbGxzdl0kX+M1iSJ/AHHB8iWLVvIzc3l5s2bFBUVce+999pHiT766CPGjRtHUFAQNTU1NDQ0cPjwYXt5ZsepDCIiIs3NcQ3S1atXuf/+++nduzdPP/00y5cvx2azUV9fj6urKy+88AJHjx6lsLCwyVokVdcUZ6BPbyJ/oDEg3bx5kw4dOnD58mW+/fZbSktLgd+mF0RERPDBBx/Qr18/oqOj7QHJarViMBgUkEREpMVwDEjp6emkpKTwww8/EBsbS0FBAYcOHcJgMNirZ7Zp0waj0dgkIIE2QhfnoOl2Ig62b99OYGAgDzzwAMnJyVRXV5OZmYmLiwvJyclkZmbSpk0bBg0aBIDZbCYqKqrJLuMqzywiIi1RY0BKTk4mOzubN998E6vVSlRUFF9++SWvvfYaixcvJiwsjOrqar7++mu6dOnSzK0WaR76JCfyq+rqat566y2++OILxo4dS15eHiUlJQAMHz4ci8XC4sWLycjIwGAwMHDgQODWkswKSCIi0lIVFxeTn5/Phx9+yMMPPwyAr68v06ZNY9OmTURERBAYGIjFYsFms1FUVATcukm6yN1On+ZEfmU2myksLCQgIID33nuPbdu2ERwcTG1tLW5ubowcORKbzcayZctYs2YNtbW1hIeHa0qdiIjcMc6fP4+7uzu9e/cGfuvoi4mJoU+fPnz//fccPHgQT09Ppk2bRqtWrTRDQpyS/seL03McCbpx4wbdu3fHarUyY8YMevTowYMPPkhdXR2urq72/Y9mz55Nt27dCA8Pb86mi4iI/CmNI0E1NTVYrVb7cYPBYC/EUFpaSmhoaJMp5FarVQFJnJK6wMXpNQak9evXc+rUKYqLiykqKuKhhx4iIiKC48eP4+rqaj9/5MiRFBYWkpKS0lxNFhER+a80TpWLjIzk5MmTrF692n7cxcWFqqoq3n33Xfbs2dPkOhVpEGelEuDi9Gw2G5WVlfj6+pKVlcX48eMBuHjxIs899xyHDx9mz549BAYGMmnSJAICAkhNTQVUBlVERO48GzZsIDExkZkzZxIdHY2bmxvLli2joqKC0tJSjRyJoJAkTqpxip3jQtRhw4YxevRoEhMT7eddvHiRxMREdu7cSXBwMNevX6esrKzJyJKIiMidxGazsWPHDmbPno3VasXDw4POnTtTVFSEq6urOgBFUEgSJ1deXk7Pnj0BiIuL4+effyY/P79JBZ+GhgZyc3OxWCzEx8drEauIiNwVrl69SmVlJQ0NDXTr1g2j0ajnm8ivFJLEaa1fv55XXnmF9u3bc99992E2m2loaOCll14iODgYd3d3zGbzLdeph01ERO5Gv9/SQsSZKSSJ0/j9H/8zZ85gsVg4fPgw5eXlHDx4kI8//piBAwdSVlZG586d8fLyIi4ujkmTJjVjy0VERETkn6SQJE7BMSDl5ORQVlaGxWJhxIgR9lKnBw4cICYmhk8++YQrV65QUVHBkSNHWLFihaYeiIiIiDgRffITp9AYkObNm0dubi4TJ07k8uXLPP/880RHR7N69Wp69OhBhw4dAJrsEQGaYiciIiLiTDTxVJzGnj17KCgoYMeOHaSnpzNu3DguXbrEgAEDMBgMdOzYEZPJxN69e+3XNA60KiCJiIiIOA+NJInTuHTpEj4+PgwYMICCggLi4+NZtWoVsbGxXL9+naNHj+Lh4YHFYrFf41jlTkREREScg0KSOI1WrVrh4+PD7t27iYuLY8WKFSQkJABQXFzMqVOnSEpKumWqnYiIiIg4FxVuEKdx4sQJgoKCqKurY/PmzUydOhWAmpoann32Wby9vcnOzga0BklERETEmWlNkjiNXr16sXXrVkwmE8ePH2f//v18+umnPPPMM1RUVLBx40b7uQpIIiIiIs5LI0niVKxWK3l5ebz44osAeHl54e3tzfvvv4+rq6tGkEREREREIUmc05UrV/jpp59o3bo1Pj4+GAwG6uvrtR+SiIiIiCgkiUDTzWZFRERExLkpJImIiIiIiDhQ17mIiIiIiIgDhSQREREREREHCkkiIiIiIiIOFJJEREREREQcKCSJiIiIiIg4UEgSERERERFxoJAkIiIiIiLiQCFJRESaxdSpUzEYDLd8nTp16i/fOycnBw8Pj7/eSBERcUqtmrsBIiLivKKiosjOzm5yzNPTs5la88fq6upwdXVt7maIiMg/SCNJIiLSbFq3bo2Xl1eTLxcXF7Zv305oaCgmk4mAgAAWLVpEfX29/br09HT69u2L2WzGx8eHWbNmUVVVBcD+/fuJi4ujsrLSPjq1cOFCAAwGA4WFhU3a4OHhQU5ODgDnzp3DYDCwbds2hg4dislkYuvWrQBkZWURGBiIyWSiV69erF271n6P2tpaEhMT6dSpEyaTia5du5Kamvr/e+NEROT/SiNJIiLSonz++edMnjyZjIwMwsPDOX36NDNmzABgwYIFABiNRjIyMvD39+fMmTPMmjWLefPmsXbtWoYMGcLq1atJSUmhvLwcgDZt2vxXbZg/fz5paWmEhITYg1JKSgqZmZmEhITwzTffMH36dMxmM1OmTCEjI4MdO3aQl5eHr68vFy5c4MKFC3/vGyMiIv8YhSQREWk2RUVFTQLMiBEjuHbtGvPnz2fKlCkABAQEsHjxYubNm2cPSXPmzLFf4+fnx5IlS0hISGDt2rW4ubnRrl07DAYDXl5e/1O75syZw+jRo+2vFyxYQFpamv2Yv78/ZWVlrF+/nilTpnD+/Hl69OjBI488gsFgoGvXrv/TzxURkZZBIUlERJpNZGQkb7/9tv212WymX79+lJSUsHTpUvtxq9XKzZs3uXHjBu7u7uzbt4/U1FROnDjB9evXqa+vb/L9vyosLMz+7+rqak6fPk18fDzTp0+3H6+vr6ddu3bAL0UonnjiCXr27ElUVBTR0dEMHz78L7dDRESah0KSiIg0G7PZTPfu3Zscq6qqYtGiRU1GchqZTCbOnTtHdHQ0M2fOZOnSpbRv354DBw4QHx9PbW3tbUOSwWDAZrM1OVZXV/eH7XJsD8DGjRsZOHBgk/NcXFwACA0N5ezZs+zevZt9+/Yxfvx4Hn/8cQoKCv7DOyAiIi2RQpKIiLQooaGhlJeX3xKeGpWWltLQ0EBaWhpG4y/1h/Ly8pqc4+bmhtVqveVaT09PLl++bH998uRJbty4cdv2dOzYEW9vb86cOUNsbOy/Pe+ee+5hwoQJTJgwgbFjxxIVFcWPP/5I+/btb3t/ERFpeRSSRESkRUlJSSE6OhpfX1/Gjh2L0WjkyJEjHDt2jCVLltC9e3fq6upYs2YNI0eOpKSkhHXr1jW5h5+fH1VVVRQXFxMUFIS7uzvu7u4MGzaMzMxMBg8ejNVqJTk5+U+V9160aBGzZ8+mXbt2REVFYbFYOHToENeuXWPu3Lmkp6fTqVMnQkJCMBqN5Ofn4+Xlpb2aRETuUCoBLiIiLcqTTz5JUVERe/fupX///gwaNIhVq1bZiyEEBQWRnp7OG2+8QZ8+fdi6dest5baHDBlCQkICEyZMwNPTk+XLlwOQlpaGj48P4eHhTJw4kaSkpD+1hmnatGlkZWWRnZ1N3759GTp0KDk5Ofj7+wPQtm1bli9fTlhYGP379+fcuXPs2rXLPtIlIiJ3FoPt95OzRUREREREnJi6uERERERERBwoJImIiIiIiDhQSBIREREREXGgkCQiIiIiIuJAIUlERERERMSBQpKIiIiIiIgDhSQREREREREHCkkiIiIiIiIOFJJEREREREQcKCSJiIiIiIg4UEgSERERERFxoJAkIiIiIiLi4F/at4ap+hB+Xw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73" name="Google Shape;273;p44"/>
          <p:cNvPicPr preferRelativeResize="0"/>
          <p:nvPr/>
        </p:nvPicPr>
        <p:blipFill>
          <a:blip r:embed="rId3">
            <a:alphaModFix/>
          </a:blip>
          <a:stretch>
            <a:fillRect/>
          </a:stretch>
        </p:blipFill>
        <p:spPr>
          <a:xfrm>
            <a:off x="4769575" y="660575"/>
            <a:ext cx="3638550" cy="952500"/>
          </a:xfrm>
          <a:prstGeom prst="rect">
            <a:avLst/>
          </a:prstGeom>
          <a:noFill/>
          <a:ln>
            <a:noFill/>
          </a:ln>
        </p:spPr>
      </p:pic>
      <p:pic>
        <p:nvPicPr>
          <p:cNvPr id="274" name="Google Shape;274;p44"/>
          <p:cNvPicPr preferRelativeResize="0"/>
          <p:nvPr/>
        </p:nvPicPr>
        <p:blipFill>
          <a:blip r:embed="rId4">
            <a:alphaModFix/>
          </a:blip>
          <a:stretch>
            <a:fillRect/>
          </a:stretch>
        </p:blipFill>
        <p:spPr>
          <a:xfrm>
            <a:off x="152400" y="1385675"/>
            <a:ext cx="2912350" cy="3322450"/>
          </a:xfrm>
          <a:prstGeom prst="rect">
            <a:avLst/>
          </a:prstGeom>
          <a:noFill/>
          <a:ln>
            <a:noFill/>
          </a:ln>
        </p:spPr>
      </p:pic>
      <p:pic>
        <p:nvPicPr>
          <p:cNvPr id="275" name="Google Shape;275;p44"/>
          <p:cNvPicPr preferRelativeResize="0"/>
          <p:nvPr/>
        </p:nvPicPr>
        <p:blipFill>
          <a:blip r:embed="rId5">
            <a:alphaModFix/>
          </a:blip>
          <a:stretch>
            <a:fillRect/>
          </a:stretch>
        </p:blipFill>
        <p:spPr>
          <a:xfrm>
            <a:off x="3192825" y="1611425"/>
            <a:ext cx="2731787" cy="2870950"/>
          </a:xfrm>
          <a:prstGeom prst="rect">
            <a:avLst/>
          </a:prstGeom>
          <a:noFill/>
          <a:ln>
            <a:noFill/>
          </a:ln>
        </p:spPr>
      </p:pic>
      <p:pic>
        <p:nvPicPr>
          <p:cNvPr id="276" name="Google Shape;276;p44"/>
          <p:cNvPicPr preferRelativeResize="0"/>
          <p:nvPr/>
        </p:nvPicPr>
        <p:blipFill>
          <a:blip r:embed="rId6">
            <a:alphaModFix/>
          </a:blip>
          <a:stretch>
            <a:fillRect/>
          </a:stretch>
        </p:blipFill>
        <p:spPr>
          <a:xfrm>
            <a:off x="6052675" y="1730850"/>
            <a:ext cx="2914599" cy="3012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xfrm>
            <a:off x="155575" y="66056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Support vector Regression</a:t>
            </a:r>
            <a:endParaRPr/>
          </a:p>
        </p:txBody>
      </p:sp>
      <p:sp>
        <p:nvSpPr>
          <p:cNvPr id="282" name="Google Shape;282;p45" descr="data:image/png;base64,iVBORw0KGgoAAAANSUhEUgAAA0kAAALVCAYAAAAVqqrMAAAAOXRFWHRTb2Z0d2FyZQBNYXRwbG90bGliIHZlcnNpb24zLjcuMSwgaHR0cHM6Ly9tYXRwbG90bGliLm9yZy/bCgiHAAAACXBIWXMAAA9hAAAPYQGoP6dpAACF5ElEQVR4nOzdd3QV1d7G8eekAml0QicgIoIgvVfpICIIgkiTIopIkSodgVCkd6T3XkQEQUABKdJFKSK9hp7Q0vf7B2/OnUPQS7wkJ8D3s1aWOdPyS9zMzDN7Zo/NGGMEAAAAAJAkuTi7AAAAAABITAhJAAAAAGBBSAIAAAAAC0ISAAAAAFgQkgAAAADAgpAEAAAAABaEJAAAAACwICQBAAAAgAUhCQAAAAAsCEkAAAAAYEFIAoDnxOzZs2Wz2Z741aNHj3j5mTt37lT//v11586deNn+/yLm77Fv3z5nl/KvTZo0SbNnz3Z2GQCAx7g5uwAAQNwMHDhQAQEBDtPy5s0bLz9r586dGjBggJo3b67kyZPHy894mU2aNEmpU6dW8+bNnV0KAMCCkAQAz5nq1aurcOHCzi7jf3L//n15eXk5uwynefDggZIlS+bsMgAAf4Pb7QDgBbN+/XqVKVNGXl5e8vHxUc2aNfXHH384LPPbb7+pefPmyp49u5IkSSJ/f3999NFHunnzpn2Z/v37q2vXrpKkgIAA+619Z8+e1dmzZ2Wz2Z54q5jNZlP//v0dtmOz2XT06FF98MEHSpEihUqXLm2fP3/+fBUqVEhJkyZVypQp1bBhQ124cOFf/e7NmzeXt7e3zp8/r1q1asnb21sZM2bUxIkTJUlHjhxRxYoV5eXlpaxZs2rhwoUO68fcwrdt2zZ9/PHHSpUqlXx9fdW0aVPdvn071s+bNGmS8uTJI09PT2XIkEHt2rWLdWti+fLllTdvXu3fv19ly5ZVsmTJ9OWXXypbtmz6448/9PPPP9v/tuXLl5ck3bp1S126dNEbb7whb29v+fr6qnr16jp8+LDDtn/66SfZbDYtXbpUgwcPVqZMmZQkSRK99dZb+uuvv2LVu2fPHtWoUUMpUqSQl5eX8uXLp7Fjxzosc/z4cb333ntKmTKlkiRJosKFC+vbb7+N6/8KAHiu0ZMEAM+Z4OBg3bhxw2Fa6tSpJUnz5s1Ts2bNVLVqVQ0bNkwPHjzQ5MmTVbp0aR08eFDZsmWTJG3atEmnT59WixYt5O/vrz/++EPTpk3TH3/8od27d8tms6lu3br6888/tWjRIo0ePdr+M9KkSaPr16/Hue769esrZ86cGjJkiIwxkqTBgwerT58+atCggVq1aqXr169r/PjxKlu2rA4ePPivbvGLiopS9erVVbZsWQ0fPlwLFizQZ599Ji8vL/Xq1UuNGzdW3bp1NWXKFDVt2lQlSpSIdfviZ599puTJk6t///46ceKEJk+erHPnztlDifQo/A0YMECVKlXSJ598Yl9u7969+uWXX+Tu7m7f3s2bN1W9enU1bNhQH374odKlS6fy5curffv28vb2Vq9evSRJ6dKlkySdPn1aq1evVv369RUQEKCgoCBNnTpV5cqV09GjR5UhQwaHeocOHSoXFxd16dJFwcHBGj58uBo3bqw9e/bYl9m0aZNq1aql9OnTq0OHDvL399exY8f03XffqUOHDpKkP/74Q6VKlVLGjBnVo0cPeXl5aenSpapTp45WrFihd999N87/PwDguWQAAM+FWbNmGUlP/DLGmLt375rkyZOb1q1bO6x39epV4+fn5zD9wYMHsba/aNEiI8ls27bNPm3EiBFGkjlz5ozDsmfOnDGSzKxZs2JtR5Lp16+f/XO/fv2MJNOoUSOH5c6ePWtcXV3N4MGDHaYfOXLEuLm5xZr+d3+PvXv32qc1a9bMSDJDhgyxT7t9+7ZJmjSpsdlsZvHixfbpx48fj1VrzDYLFSpkwsPD7dOHDx9uJJk1a9YYY4y5du2a8fDwMFWqVDFRUVH25SZMmGAkmZkzZ9qnlStXzkgyU6ZMifU75MmTx5QrVy7W9NDQUIftGvPob+7p6WkGDhxon7Z161YjyeTOnduEhYXZp48dO9ZIMkeOHDHGGBMZGWkCAgJM1qxZze3btx22Gx0dbf/+rbfeMm+88YYJDQ11mF+yZEmTM2fOWHUCwIuK2+0A4DkzceJEbdq0yeFLetRTcOfOHTVq1Eg3btywf7m6uqpYsWLaunWrfRtJkya1fx8aGqobN26oePHikqQDBw7ES91t27Z1+Lxy5UpFR0erQYMGDvX6+/srZ86cDvXGVatWrezfJ0+eXLly5ZKXl5caNGhgn54rVy4lT55cp0+fjrV+mzZtHHqCPvnkE7m5uen777+XJP34448KDw9Xx44d5eLyn0Np69at5evrq3Xr1jlsz9PTUy1atHjq+j09Pe3bjYqK0s2bN+Xt7a1cuXI98f9PixYt5OHhYf9cpkwZSbL/bgcPHtSZM2fUsWPHWL1zMT1jt27d0pYtW9SgQQPdvXvX/v/j5s2bqlq1qk6ePKlLly499e8AAM8zbrcDgOdM0aJFnzhww8mTJyVJFStWfOJ6vr6+9u9v3bqlAQMGaPHixbp27ZrDcsHBwc+w2v94/Ja2kydPyhijnDlzPnF5a0iJiyRJkihNmjQO0/z8/JQpUyZ7ILBOf9KzRo/X5O3trfTp0+vs2bOSpHPnzkl6FLSsPDw8lD17dvv8GBkzZnQIMf9NdHS0xo4dq0mTJunMmTOKioqyz0uVKlWs5bNkyeLwOUWKFJJk/91OnTol6Z9HQfzrr79kjFGfPn3Up0+fJy5z7do1ZcyY8al/DwB4XhGSAOAFER0dLenRc0n+/v6x5ru5/WeX36BBA+3cuVNdu3bVm2++KW9vb0VHR6tatWr27fyTx8NGDOvJ/OOsvVcx9dpsNq1fv16urq6xlvf29v6vdTzJk7b1T9PN/z8fFZ8e/93/myFDhqhPnz766KOP9NVXXyllypRycXFRx44dn/j/51n8bjHb7dKli6pWrfrEZV555ZWn3h4APM8ISQDwgsiRI4ckKW3atKpUqdLfLnf79m1t3rxZAwYMUN++fe3TY3qirP4uDMX0VDw+ktvjPSj/rV5jjAICAvTqq68+9XoJ4eTJk6pQoYL9871793TlyhXVqFFDkpQ1a1ZJ0okTJ5Q9e3b7cuHh4Tpz5sw//v2t/u7vu3z5clWoUEEzZsxwmH7nzh37ABpxEdM2fv/997+tLeb3cHd3f+r6AeBFxTNJAPCCqFq1qnx9fTVkyBBFRETEmh8zIl1Mr8PjvQxjxoyJtU7Mu4weD0O+vr5KnTq1tm3b5jB90qRJT11v3bp15erqqgEDBsSqxRjjMBx5Qps2bZrD33Dy5MmKjIxU9erVJUmVKlWSh4eHxo0b51D7jBkzFBwcrJo1az7Vz/Hy8or1t5Ue/T96/G+ybNmyf/1MUMGCBRUQEKAxY8bE+nkxPydt2rQqX768pk6dqitXrsTaxr8Z0RAAnlf0JAHAC8LX11eTJ09WkyZNVLBgQTVs2FBp0qTR+fPntW7dOpUqVUoTJkyQr6+vfXjsiIgIZcyYURs3btSZM2dibbNQoUKSpF69eqlhw4Zyd3fX22+/LS8vL7Vq1UpDhw5Vq1atVLhwYW3btk1//vnnU9ebI0cODRo0SD179tTZs2dVp04d+fj46MyZM1q1apXatGmjLl26PLO/T1yEh4frrbfeUoMGDXTixAlNmjRJpUuXVu3atSU9Gga9Z8+eGjBggKpVq6batWvblytSpIg+/PDDp/o5hQoV0uTJkzVo0CC98sorSps2rSpWrKhatWpp4MCBatGihUqWLKkjR45owYIFDr1WceHi4qLJkyfr7bff1ptvvqkWLVooffr0On78uP744w/98MMPkh4NClK6dGm98cYbat26tbJnz66goCDt2rVLFy9ejPWeJgB4URGSAOAF8sEHHyhDhgwaOnSoRowYobCwMGXMmFFlypRxGF1t4cKFat++vSZOnChjjKpUqaL169fHev9OkSJF9NVXX2nKlCnasGGDoqOjdebMGXl5ealv3766fv26li9frqVLl6p69epav3690qZN+9T19ujRQ6+++qpGjx6tAQMGSJIyZ86sKlWq2AOJM0yYMEELFixQ3759FRERoUaNGmncuHEOt8f1799fadKk0YQJE9SpUyelTJlSbdq00ZAhQ5560Im+ffvq3LlzGj58uO7evaty5cqpYsWK+vLLL3X//n0tXLhQS5YsUcGCBbVu3Tr16NHjX/9OVatW1datWzVgwACNHDlS0dHRypEjh1q3bm1f5vXXX9e+ffs0YMAAzZ49Wzdv3lTatGlVoEABh1szAeBFZzMJ8cQqAADPgdmzZ6tFixbau3fvE0cQBAC8HHgmCQAAAAAsCEkAAAAAYEFIAgAAAAALnkkCAAAAAAt6kgAAAADAgpAEAAAAABYv/HuSoqOjdfnyZfn4+Di83wIAAADAy8UYo7t37ypDhgxycfn7/qIXPiRdvnxZmTNndnYZAAAAABKJCxcuKFOmTH87/4UPST4+PpIe/SF8fX2dXA0AAAAAZwkJCVHmzJntGeHvvPAhKeYWO19fX0ISAAAAgP/6GA4DNwAAAACABSEJAAAAACwISQAAAABgQUgCAAAAAAtCEgAAAABYEJIAAAAAwIKQBAAAAAAWhCQAAAAAsCAkAQAAAIAFIQkAAAAALAhJAAAAAGBBSAIAAAAAC0ISAAAAAFgQkgAAAADAgpAEAAAAABaEJAAAAACwICQBAAAAgAUhCQAAAAAsCEkAAAAAYEFIAgAAAAALQhIAAAAAWBCSAAAAAMCCkAQAAAAAFm7OLgAAAACIcSpNGWeXgHiQ4/p2Z5cQJ/Q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JwakqKiotSnTx8FBAQoadKkypEjh7766isZY+zLGGPUt29fpU+fXkmTJlWlSpV08uRJJ1YNAAAA4EXm1JA0bNgwTZ48WRMmTNCxY8c0bNgwDR8+XOPHj7cvM3z4cI0bN05TpkzRnj175OXlpapVqyo0NNSJlQMAAAB4Ubk584fv3LlT77zzjmrWrClJypYtmxYtWqRff/1V0qNepDFjxqh379565513JElz585VunTptHr1ajVs2NBptQMAAAB4MTm1J6lkyZLavHmz/vzzT0nS4cOHtWPHDlWvXl2SdObMGV29elWVKlWyr+Pn56dixYpp165dT9xmWFiYQkJCHL4AAAAA4Gk5tSepR48eCgkJ0WuvvSZXV1dFRUVp8ODBaty4sSTp6tWrkqR06dI5rJcuXTr7vMcFBgZqwIAB8Vs4AAAAgBeWU3uSli5dqgULFmjhwoU6cOCA5syZo6+//lpz5sz519vs2bOngoOD7V8XLlx4hhUDAAAAeNE5tSepa9eu6tGjh/3ZojfeeEPnzp1TYGCgmjVrJn9/f0lSUFCQ0qdPb18vKChIb7755hO36enpKU9Pz3ivHQAAAMCLyak9SQ8ePJCLi2MJrq6uio6OliQFBATI399fmzdvts8PCQnRnj17VKJEiQStFQAAAMDLwak9SW+//bYGDx6sLFmyKE+ePDp48KBGjRqljz76SJJks9nUsWNHDRo0SDlz5lRAQID69OmjDBkyqE6dOs4sHQAAAMALyqkhafz48erTp48+/fRTXbt2TRkyZNDHH3+svn372pfp1q2b7t+/rzZt2ujOnTsqXbq0NmzYoCRJkjixcgAAAAAvKpsxxji7iPgUEhIiPz8/BQcHy9fX19nlAAAA4B+cSlPG2SUgHuS4vt3ZJUh6+mzg1GeSAAAAACCxIS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PhXISkyMlI//vijpk6dqrt370qSLl++rHv37j3T4gAAAAAgobnFdYVz586pWrVqOn/+vMLCwlS5cmX5+Pho2LBhCgsL05QpU+KjTgAAAABIEHHuSerQoYMKFy6s27dvK2nSpPbp7777rjZv3vxMiwMAAACAhBbnnqTt27dr586d8vDwcJieLVs2Xbp06ZkVBgAAAADOEOeepOjoaEVFRcWafvHiRfn4+DyTogAAAADAWeIckqpUqaIxY8bYP9tsNt27d0/9+vVTjRo1nmVtAAAAAJDg4ny73ciRI1W1alW9/vrrCg0N1QcffKCTJ08qderUWrRoUXzUCAAAAAAJJs4hKVOmTDp8+LCWLFmiw4cP6969e2rZsqUaN27sMJADAAAAADyP4hySJMnNzU2NGzdW48aNn3U9AAAAAOBUcX4mKTAwUDNnzow1febMmRo2bFicC7h06ZI+/PBDpUqVSkmTJtUbb7yhffv22ecbY9S3b1+lT59eSZMmVaVKlXTy5Mk4/xwAAAAAeBpxDklTp07Va6+9Fmt6njx54vwi2du3b6tUqVJyd3fX+vXrdfToUY0cOVIpUqSwLzN8+HCNGzdOU6ZM0Z49e+Tl5aWqVasqNDQ0rqUDAAAAwH8V59vtrl69qvTp08eaniZNGl25ciVO2xo2bJgyZ86sWbNm2acFBATYvzfGaMyYMerdu7feeecdSdLcuXOVLl06rV69Wg0bNoxr+QAAAADwj+Lck5Q5c2b98ssvsab/8ssvypAhQ5y29e2336pw4cKqX7++0qZNqwIFCuibb76xzz9z5oyuXr2qSpUq2af5+fmpWLFi2rVr1xO3GRYWppCQEIcvAAAAAHhacQ5JrVu3VseOHTVr1iydO3dO586d08yZM9WpUye1bt06Tts6ffq0Jk+erJw5c+qHH37QJ598os8//1xz5syR9KjXSpLSpUvnsF66dOns8x4XGBgoPz8/+1fmzJnj+isCAAAAeInF+Xa7rl276ubNm/r0008VHh4uSUqSJIm6d++unj17xmlb0dHRKly4sIYMGSJJKlCggH7//XdNmTJFzZo1i2tpkqSePXuqc+fO9s8hISEEJQAAAABPLc49STabTcOGDdP169e1e/duHT58WLdu3VLfvn3j/MPTp0+v119/3WFa7ty5df78eUmSv7+/JCkoKMhhmaCgIPu8x3l6esrX19fhCwAAAACeVpxDUgxvb28VKVJEefPmlaen57/aRqlSpXTixAmHaX/++aeyZs0q6dEgDv7+/tq8ebN9fkhIiPbs2aMSJUr829IBAAAA4G/F+Xa7+/fva+jQodq8ebOuXbum6Ohoh/mnT59+6m116tRJJUuW1JAhQ9SgQQP9+uuvmjZtmqZNmybpUa9Vx44dNWjQIOXMmVMBAQHq06ePMmTIoDp16sS1dAAAAAD4r+Icklq1aqWff/5ZTZo0Ufr06WWz2f71Dy9SpIhWrVqlnj17auDAgQoICNCYMWPUuHFj+zLdunXT/fv31aZNG925c0elS5fWhg0blCRJkn/9cwEAAADg79iMMSYuKyRPnlzr1q1TqVKl4qumZyokJER+fn4KDg7m+SQAAIBE7lSaMs4uAfEgx/Xtzi5B0tNngzg/k5QiRQqlTJnyfyoOAAAAABKrOIekr776Sn379tWDBw/iox4AAAAAcKo4P5M0cuRInTp1SunSpVO2bNnk7u7uMP/AgQPPrDgAAAAASGhxDkmMKgcAAADgRRbnkNSvX7/4qAMAAAAAEoV//TJZAAAAAHgRxbknKSoqSqNHj9bSpUt1/vx5hYeHO8y/devWMysOAAAAABJanHuSBgwYoFGjRun9999XcHCwOnfurLp168rFxUX9+/ePhxIBAAAAIOHEOSQtWLBA33zzjb744gu5ubmpUaNGmj59uvr27avdu3fHR40AAAAAkGDiHJKuXr2qN954Q5Lk7e2t4OBgSVKtWrW0bt26Z1sdAAAAACSwOIekTJky6cqVK5KkHDlyaOPGjZKkvXv3ytPT89lWBwAAAAAJLM4h6d1339XmzZslSe3bt1efPn2UM2dONW3aVB999NEzLxAAAAAAElKcR7cbOnSo/fv3339fWbNm1c6dO5UzZ069/fbbz7Q4AAAAAEhocQ5J27ZtU8mSJeXm9mjV4sWLq3jx4oqMjNS2bdtUtmzZZ14kAAAAACSUON9uV6FChSe+Cyk4OFgVKlR4JkUBAAAAgLPEOSQZY2Sz2WJNv3nzpry8vJ5JUQAAAADgLE99u13dunUlSTabTc2bN3cYyS4qKkq//fabSpYs+ewrBAAAAIAE9NQhyc/PT9KjniQfHx8lTZrUPs/Dw0PFixdX69atn32FAAAAAJCAnjokzZo1S8YYSdL48ePl7e0db0UBAAAAgLPE6ZkkY4wWLFhgf5ksAAAAALxo4hSSXFxclDNnTt28eTO+6gEAAAAAp4rz6HZDhw5V165d9fvvv8dHPQAAAADgVHF+mWzTpk314MED5c+fXx4eHg4DOEh64juUAAAAAOB5EeeQNGbMmHgoAwAAAAAShziHpGbNmsVHHQAAAACQKMQ5JEmPXh67evVqHTt2TJKUJ08e1a5dW66urs+0OAAAAABIaHEOSX/99Zdq1KihS5cuKVeuXJKkwMBAZc6cWevWrVOOHDmeeZEAAAAAkFDiPLrd559/rhw5cujChQs6cOCADhw4oPPnzysgIECff/55fNQIAAAAAAkmzj1JP//8s3bv3q2UKVPap6VKlUpDhw5VqVKlnmlxAAAAAJDQ4tyT5Onpqbt378aafu/ePXl4eDyTogAAAADAWeIckmrVqqU2bdpoz549MsbIGKPdu3erbdu2ql27dnzUCAAAAAAJJs4hady4ccqRI4dKlCihJEmSKEmSJCpVqpReeeUVjR07Nj5qBAAAAIAEE+dnkpInT641a9bo5MmTOnbsmGw2m3Lnzq1XXnklPuoDAAAAgAT1r96TJEk5c+a0ByObzfbMCgIAAAAAZ4rz7XaSNGPGDOXNm9d+u13evHk1ffr0Z10bAAAAACS4OPck9e3bV6NGjVL79u1VokQJSdKuXbvUqVMnnT9/XgMHDnzmRQIAAABAQrEZY0xcVkiTJo3GjRunRo0aOUxftGiR2rdvrxs3bjzTAv9XISEh8vPzU3BwsHx9fZ1dDgAAAP7BqTRlnF0C4kGO69udXYKkp88Gcb7dLiIiQoULF441vVChQoqMjIzr5gAAAAAgUYlzSGrSpIkmT54ca/q0adPUuHHjZ1IUAAAAADjLvxrdbsaMGdq4caOKFy8uSdqzZ4/Onz+vpk2bqnPnzvblRo0a9WyqBAAAAIAEEueQ9Pvvv6tgwYKSpFOnTkmSUqdOrdSpU+v333+3L8ew4AAAAACeR3EOSVu3bo2POgAAAAAgUfhX70kCAAAAgBdVnHuSQkNDNX78eG3dulXXrl1TdHS0w/wDBw48s+IAAAAAIKHFOSS1bNlSGzdu1HvvvaeiRYvy7BEAAACAF0qcQ9J3332n77//XqVKlYqPegAAAADAqeL8TFLGjBnl4+MTH7UAAAAAgNPFOSSNHDlS3bt317lz5+KjHgAAAABwqjjfble4cGGFhoYqe/bsSpYsmdzd3R3m37p165kVBwAAAAAJLc4hqVGjRrp06ZKGDBmidOnSMXADAAAAgBdKnEPSzp07tWvXLuXPnz8+6gEAAAAAp4rzM0mvvfaaHj58GB+1AAAAAIDTxTkkDR06VF988YV++ukn3bx5UyEhIQ5fAAAAAPA8i/PtdtWqVZMkvfXWWw7TjTGy2WyKiop6NpUBAAAAgBPEOSRt3bo1PuoAAAAAgEQhziGpXLly8VEHAAAAACQKTx2Sfvvtt6daLl++fP+6GAAAAABwtqcOSW+++aZsNpuMMX+7DM8kAQAAAHjePXVIOnPmTHzWAQAAAACJwlOHpKxZs8ZnHQAAAACQKMT5PUkAAAAA8CIjJAEAAACABSEJAAAAACwISQAAAABg8a9CUmRkpH788UdNnTpVd+/elSRdvnxZ9+7de6bFAQAAAEBCe+rR7WKcO3dO1apV0/nz5xUWFqbKlSvLx8dHw4YNU1hYmKZMmRIfdQIAAABAgohzT1KHDh1UuHBh3b59W0mTJrVPf/fdd7V58+ZnWhwAAAAAJLQ49yRt375dO3fulIeHh8P0bNmy6dKlS8+sMAAAAABwhjj3JEVHRysqKirW9IsXL8rHx+eZFAUAAAAAzhLnkFSlShWNGTPG/tlms+nevXvq16+fatSo8SxrAwAAAIAEF+fb7UaOHKmqVavq9ddfV2hoqD744AOdPHlSqVOn1qJFi+KjRgAAAABIMHEOSZkyZdLhw4e1ePFi/fbbb7p3755atmypxo0bOwzkAAAAAADPoziHpNDQUCVJkkQffvhhfNQDAAAAAE4V52eS0qZNq2bNmmnTpk2Kjo6Oj5oAAAAAwGniHJLmzJmjBw8e6J133lHGjBnVsWNH7du3Lz5qAwAAAIAEF+eQ9O6772rZsmUKCgrSkCFDdPToURUvXlyvvvqqBg4cGB81AgAAAECCiXNIiuHj46MWLVpo48aN+u233+Tl5aUBAwY8y9oAAAAAIMH965AUGhqqpUuXqk6dOipYsKBu3bqlrl27PsvaAAAAACDBxXl0ux9++EELFy7U6tWr5ebmpvfee08bN25U2bJl46M+AAAAAEhQcQ5J7777rmrVqqW5c+eqRo0acnd3j4+6AAAAAMAp4hySgoKC5OPjEx+1AAAAAIDTPVVICgkJka+vryTJGKOQkJC/XTZmOQAAAAB4Hj1VSEqRIoWuXLmitGnTKnny5LLZbLGWMcbIZrMpKirqmRcJAAAAAAnlqULSli1blDJlSknS1q1b47UgAAAAAHCmpwpJ5cqVs38fEBCgzJkzx+pNMsbowoULz7Y6AAAAAEhgcX5PUkBAgK5fvx5r+q1btxQQEPBMigIAAAAAZ4lzSIp59uhx9+7dU5IkSZ5JUQAAAADgLE89BHjnzp0lSTabTX369FGyZMns86KiorRnzx69+eabz7xAAAAAAEhITx2SDh48KOlRT9KRI0fk4eFhn+fh4aH8+fOrS5cuz75CAAAAAEhATx2SYka1a9GihcaOHcv7kAAAAAC8kJ46JMWYNWtWfNQBAAAAAIlCnEOSJO3bt09Lly7V+fPnFR4e7jBv5cqVz6QwAAAAAHCGOI9ut3jxYpUsWVLHjh3TqlWrFBERoT/++ENbtmyRn59ffNQIAAAAAAkmziFpyJAhGj16tNauXSsPDw+NHTtWx48fV4MGDZQlS5b4qBEAAAAAEkycQ9KpU6dUs2ZNSY9Gtbt//75sNps6deqkadOmPfMCAQAAACAhxTkkpUiRQnfv3pUkZcyYUb///rsk6c6dO3rw4MGzrQ4AAAAAElicB24oW7asNm3apDfeeEP169dXhw4dtGXLFm3atElvvfVWfNQIAAAAAAkmzj1JEyZMUMOGDSVJvXr1UufOnRUUFKR69eppxowZ/7qQoUOHymazqWPHjvZpoaGhateunVKlSiVvb2/Vq1dPQUFB//pnAAAAAMB/E+eepJQpU9q/d3FxUY8ePf7nIvbu3aupU6cqX758DtM7deqkdevWadmyZfLz89Nnn32munXr6pdffvmffyYAAAAAPMlThaSQkJCn3qCvr2+cCrh3754aN26sb775RoMGDbJPDw4O1owZM7Rw4UJVrFhR0qMX2ebOnVu7d+9W8eLF4/RzAAAAAOBpPFVISp48uWw22z8uY4yRzWZTVFRUnApo166datasqUqVKjmEpP379ysiIkKVKlWyT3vttdeUJUsW7dq1629DUlhYmMLCwuyf4xLwAAAAAOCpQtLWrVvj5YcvXrxYBw4c0N69e2PNu3r1qjw8PJQ8eXKH6enSpdPVq1f/dpuBgYEaMGDAsy4VAAAAwEviqUJSuXLlnvkPvnDhgjp06KBNmzYpSZIkz2y7PXv2VOfOne2fQ0JClDlz5me2fQAAAAAvtjiPbidJ27dv14cffqiSJUvq0qVLkqR58+Zpx44dT72N/fv369q1aypYsKDc3Nzk5uamn3/+WePGjZObm5vSpUun8PBw3blzx2G9oKAg+fv7/+12PT095evr6/AFAAAAAE8rziFpxYoVqlq1qpImTaoDBw7Yn/8JDg7WkCFDnno7b731lo4cOaJDhw7ZvwoXLqzGjRvbv3d3d9fmzZvt65w4cULnz59XiRIl4lo2AAAAADyVOA8BPmjQIE2ZMkVNmzbV4sWL7dNLlSrlMPDCf+Pj46O8efM6TPPy8lKqVKns01u2bKnOnTsrZcqU8vX1Vfv27VWiRAlGtgMAAAAQb+Ickk6cOKGyZcvGmu7n5xfr1rj/1ejRo+Xi4qJ69eopLCxMVatW1aRJk57pzwAAAAAAqziHJH9/f/3111/Kli2bw/QdO3Yoe/bs/1MxP/30k8PnJEmSaOLEiZo4ceL/tF0AAAAAeFpxfiapdevW6tChg/bs2SObzabLly9rwYIF6tKliz755JP4qBEAAAAAEkyce5J69Oih6OhovfXWW3rw4IHKli0rT09PdenSRe3bt4+PGgEAAAAgwdiMMebfrBgeHq6//vpL9+7d0+uvvy5vb289fPhQSZMmfdY1/k9CQkLk5+en4OBghgMHAABI5E6lKePsEhAPclzf7uwSJD19NvhX70mSJA8PD73++usqWrSo3N3dNWrUKAUEBPzbzQEAAABAovDUISksLEw9e/ZU4cKFVbJkSa1evVqSNGvWLAUEBGj06NHq1KlTfNUJAAAAAAniqZ9J6tu3r6ZOnapKlSpp586dql+/vlq0aKHdu3dr1KhRql+/vlxdXeOzVgAAAACId08dkpYtW6a5c+eqdu3a+v3335UvXz5FRkbq8OHDstls8VkjAAAAACSYp77d7uLFiypUqJAkKW/evPL09FSnTp0ISAAAAABeKE8dkqKiouTh4WH/7ObmJm9v73gpCgAAAACc5alvtzPGqHnz5vL09JQkhYaGqm3btvLy8nJYbuXKlc+2QgAAAABIQE8dkpo1a+bw+cMPP3zmxQAAAACAsz11SJo1a1Z81gEAAAAAicK/fpksAAAAALyI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MKpISkwMFBFihSRj4+P0qZNqzp16ujEiRMOy4SGhqpdu3ZKlSqVvL29Va9ePQUFBTmpYgAAAAAvOqeGpJ9//lnt2rXT7t27tWnTJkVERKhKlSq6f/++fZlOnTpp7dq1WrZsmX7++WddvnxZdevWdWLVAAAAAF5kNmOMcXYRMa5fv660adPq559/VtmyZRUcHKw0adJo4cKFeu+99yRJx48fV+7cubVr1y4VL178v24zJCREfn5+Cg4Olq+vb3z/CgAAAPgfnEpTxtklIB7kuL7d2SVIevpskKieSQoODpYkpUyZUpK0f/9+RUREqFKlSvZlXnvtNWXJkkW7du1ySo0AAAAAXmxuzi4gRnR0tDp27KhSpUopb968kqSrV6/Kw8NDyZMnd1g2Xbp0unr16hO3ExYWprCwMPvnkJCQeKsZAAAAwIsn0fQktWvXTr///rsWL178P20nMDBQfn5+9q/MmTM/owoBAAAAvAwSRUj67LPP9N1332nr1q3KlCmTfbq/v7/Cw8N1584dh+WDgoLk7+//xG317NlTwcHB9q8LFy7EZ+kAAAAAXjBODUnGGH322WdatWqVtmzZooCAAIf5hQoVkru7uzZv3myfduLECZ0/f14lSpR44jY9PT3l6+vr8AUAAAAAT8upzyS1a9dOCxcu1Jo1a+Tj42N/zsjPz09JkyaVn5+fWrZsqc6dOytlypTy9fVV+/btVaJEiaca2Q4AAAAA4sqpIWny5MmSpPLlyztMnzVrlpo3by5JGj16tFxcXFSvXj2FhYWpatWqmjRpUgJXCgAAAOBlkajekxQfeE8SAADA84P3JL2YeE8SAAAAADzH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Dh5uwCAADA8+9UmjLOLgHxIMf17c4uAXAKQhIAvOQ4uX3xcGILAP8bbrcDAAAAAAtCEgAAAABYEJIAAAAAwIKQBAAAAAAWhCQAAAAAsCAkAQAAAIDFczEE+MSJEzVixAhdvXpV+fPn1/jx41W0aFFnlwU4FcM2v3gYthkAgMQh0fckLVmyRJ07d1a/fv104MAB5c+fX1WrVtW1a9ecXRoAAACAF1CiD0mjRo1S69at1aJFC73++uuaMmWKkiVLppkzZzq7NAAAAAAvoER9u114eLj279+vnj172qe5uLioUqVK2rVr1xPXCQsLU1hYmP1zcHCwJCkkJCR+i31KpwOqOrsExIPsZ35I8J95NzoywX8m4pez9lO0pRePM9oS7ejFRFvCs5JYzsVj6jDG/ONyiTok3bhxQ1FRUUqXLp3D9HTp0un48eNPXCcwMFADBgyINT1z5szxUiMgSfLzc3YFeBHQjvCs0JbwrNCW8KwksrZ09+5d+f1DTYk6JP0bPXv2VOfOne2fo6OjdevWLaVKlUo2m82Jlb1cQkJClDlzZl24cEG+vr7OLgfPMdoSngXaEZ4V2hKeFdqScxhjdPfuXWXIkOEfl0vUISl16tRydXVVUFCQw/SgoCD5+/s/cR1PT095eno6TEuePHl8lYj/wtfXl3/4eCZoS3gWaEd4VmhLeFZoSwnvn3qQYiTqgRs8PDxUqFAhbd682T4tOjpamzdvVokSJZxYGQAAAIAXVaLuSZKkzp07q1mzZipcuLCKFi2qMWPG6P79+2rRooWzSwMAAADwAkr0Ien999/X9evX1bdvX129elVvvvmmNmzYEGswByQunp6e6tevX6xbH4G4oi3hWaAd4VmhLeFZoS0lbjbz38a/AwAAAICXSKJ+JgkAAAAAEhohCQAAAAAsCEkAAAAAYEFIAgAAAAALQhIAAAAAWBCS8NQ2btyoO3fuOLsMvACmTZum27dvO7sMvACio6MdPjNgK/6N69evO7sEvCBWr17t7BLwjBCS8FSmTJmievXqacmSJQoJCXF2OXiOrVq1SsOHD1efPn0UHBzs7HLwnHNxeXQY+/HHHxURESGbzebkivC8adSokRo1aqRz5845uxQ8577//nvVrVtXw4cPd3YpeAYISXgqbdu21QcffKBRo0Zp0aJFBCX8a2+//bZat26tgwcPqmfPngQl/M+2b9+udu3a6c8//5QUu3cJ+CcdO3bUnj171L17d4IS/idvvfWWxo8fr169emno0KHOLgf/I0IS/quoqChJ0tSpU1WuXDl9/fXXBCX8K9HR0XJzc1OXLl309ttvE5TwTOTLl08PHz7U7NmzJf2ndwn4b6KiolSsWDFt27ZNa9euVdeuXQlK+Nc8PT3VunVrjR49mqD0AuBIgn9kjJGrq6siIiIkPXqWhKCEf8vFxUVRUVFydXVV165dVbt2bYIS4iSmlyjmvxEREfLz89OQIUO0adMmHTlyxJnl4Tnj6uqqqKgoFShQQDt27NC6desISvifeHh4qHXr1ho7dixB6TlHSMLfio6Ott/f7+7ubg9K06dPV7ly5TRixAiCEp6K9fYnV1dX+3+7du1KjxLiJKaX6NChQ5Ie7ZskKU+ePHr48KEOHz4siVvu8M+etE8qUKCAtm/fTlBCnDxpX+Pp6akWLVoQlJ5zNsNQQHiC6Oho+8nI1KlT9csvv+jhw4fKnz+/evfuLUlq06aNtm7dqi5duqhRo0by9fV1ZslIpKxt6bvvvtPJkyeVIUMG5c6dW/ny5VNkZKSGDx+utWvXqmDBghoyZIj8/PycXDUSm5geSOnRM0jlypVTnTp1VLNmTTVr1kxubm4aOHCgZs6cqV27dil9+vROrhiJlXWfdOHCBT18+FCvvvqqjDGy2Wzav3+/ypYtq5o1a2rEiBHKmjWrkytGYvX48e327dsKDQ1V69atJUnh4eGaOnWqOnbsqCFDhqh79+7OLBdxREjCP+revbvmz5+vpk2byt/fX506dVKbNm00ZcoUSdLHH3+sn3/+WW3atNHHH38sLy8vJ1eMxCTmpEN61JYWLVqkjBkzytXVVS4uLurbt68qVaqkyMhIjRgxQuvWrVPWrFk1bdo02hLsjh07pty5c0uSJk6cKF9fX+XNm1dDhw7VmTNndPv2bfXr10/u7u5avny5GjRooPr16zsEK0ByPKnt37+/li1bphs3bihz5swaMGCASpcuLT8/P+3fv1/lypVTrVq1NGTIEGXPnt3JlSOxsR7fevbsqYULFypt2rS6efOmMmXKpPnz5ytLliwKDw/XtGnT1LlzZ3Xr1k2DBg1ycuV4agb4G7t27TI5cuQw27ZtM8YYs2HDBuPp6WmmTZvmsFy9evVMgwYNTHR0tDPKxHNgzJgxJkuWLGbnzp3GGGOGDx9uPDw8TO7cuc3atWuNMcZERESYHj16mDZt2pioqChnlotE5NixY8Zms5kJEyaYLl26mBQpUpjjx48bY4x58OCBuXLlimnXrp2pXLmyyZw5s7HZbOadd95xbtFIlKzHqP79+5v06dObZcuWmTt37pjChQubfPnymRkzZpg7d+4YY4w5cOCAsdlsplevXs4qGc+BkSNHGn9/f7Nv3z5jjDGzZ882NpvNFCtWzJw6dcoYY0xYWJgJDAw0pUuX5lzpOUJIgl3MP9yY/65atcoULVrUGGPMypUrjbe3t5kyZYoxxpg7d+6Y77//3r5uzEkt//jRrl07c+PGDfvnO3fumIYNG5rJkycbY4xZu3at8fX1Nd26dTPVqlUzuXLlMps2bTLGGBMZGWlvQwSll9vly5eNMcaEh4eb6dOnG3d3d+Pr62vOnDljjHkUqq3++usvs3r1alO2bFmTLl06s3z58oQuGYnU1q1bHT7v3bvXFClSxPzwww/GGGM2b95sfHx8zJtvvmnSp09vZs2aZW7fvm2MMebEiROx2hpeXoMGDbJfpDHm0X6qTZs2ZsmSJcYYY1avXm38/PzM0KFDTZ48eUyJEiXsQSkiIiLWeRYSN0ISYrly5Yoxxpjdu3ebMmXKmLFjxxofHx97QDLm0UHlnXfeMSdOnLBP46QWFy5cMNWrVzfh4eEO048ePWpOnTplfv/9d5MtWzYzbtw4Y4wxkydPNi4uLiZVqlTm559/ti/PAeTl1qRJE9OgQQP756VLlxqbzWZsNpsZP368fXp0dLSJjIx0WPfChQumWrVqpmvXrglWLxKvIUOGmDp16pjo6Gj7fuXkyZNm1qxZJioqymzZssWkSZPGTJ8+3RhjTP78+U2+fPnMuHHjzN27d+3bIShh48aNpmHDhrH2OatXrzZXr141+/fvNwEBAWbChAnGGGOmTJlibDabyZEjh7l06ZJ9eY5vzw9CEhwsW7bMVKhQwdy8edP89ddfpmzZssbT09P069fPvszDhw9NzZo1zQcffMA/dvyt2bNnOxwYjDFm4sSJ5q233jL37983xjxqb3Xq1DFjxoyJdeDBy+v69esmLCzMGGNMcHCwiYqKMmfOnLGfdIwYMcIY8/cXZqZNm2ZeeeUVc+vWrQSrGYnT8ePH7QHn6NGj9unXrl0z0dHR5r333jOdOnWy73/q1Klj0qRJY5o0acLxDbHE7HPWrFlj9uzZ4zBv4sSJpkqVKvY7KebPn2/atm1rWrVqxfHtOcUQ4HAQEhKi06dPKyQkRDly5NBnn32mNGnS6OTJk5o5c6aWLVumt99+W+fPn9ecOXNks9kYaheSHIdBvXPnjrp27aoGDRooKCjIPj0qKkrHjh3TsWPHFBkZqXnz5umNN97Q559/bn9fCZA6dWp5eHho6tSpeuONN3T+/Hlly5ZNzZs316hRo9StWzeNHj3a/gB+jx49tGXLFvv6R48eVcqUKe3Dg+PlZIxRrly55ObmpnXr1qlChQpasmSJJClNmjQKCwvTjRs35OPjYx/gw8fHRxs2bNDs2bNls9lkGNsKkv0VKC4uLrp48aLat2+v8ePH219FIEl//vmnTp48KW9vbwUHB2vp0qXKkiWLvvnmG45vzylGt3uJGcvILNYRf0qXLq3kyZPru+++kyQtWrRIq1at0saNG1WgQAGlS5dO8+bNk7u7O6NHIZbAwEBlzZpVxYoVU/Xq1ZUhQwYtXrxY/v7+2rt3r/r27au9e/cqderUcnV11eHDh+Xm5ubQHvFysu6HJOny5ct666235OXlpeXLlytbtmwKDw/X5MmT1alTJzVq1Ejnz5/X9evX9fvvv8vNzU33799XzZo19fXXX6tw4cJO/G3gTNb9yZ49e3T//n3Nnz9fe/fuVf/+/VWvXj1J0rvvvqvjx4+ratWq2r9/v27fvq3Dhw/L1dU1VnsEunfvrvbt22v37t36+uuv9dprr6lDhw4qUKCAzp07pxIlSig6Olq+vr7y9PTUwYMH5ebm5uyy8S8RkhDL6tWrNWzYMA0fPlxlypSR9Ogqyq1bt+Tr66ukSZNKkiIjI/nHD4cTiXnz5qlHjx5avXq1ihQpolOnTqly5crKnDmzli9frjRp0mjfvn06fvy4bt++rU8++URubm6EbTi0o40bNypVqlQqVKiQgoKCVLVqVUmP9k3ZsmWTMUZr1qzR9OnTlSlTJo0fP97+wmt3d3f2TS85a1vq2rWrFi5cqMOHD+vChQuaMGGCdu3apf79+6tBgwYyxuj9999XWFiYkiRJovnz58vd3Z2ABEmObWnlypV67733tHXrVpUrV06LFi3SyJEjlTdvXntQunTpkubNm6fkyZOrVatWcnNzY3/0HCMkveQmTJigGTNmaNCgQSpUqJD8/f119epVVa5cWRUqVNC4ceMkKdZVfq7643E7duzQypUr9corr+jTTz+1B5+YoJQpUyatWLFCadKkcViPgATz2Pu0vvvuO7Vs2VItWrRQihQpdPXqVVWrVk3Sf4KSJIWFhcnT01OS40Ub9k+QpBs3bmjgwIGqXbu2KlWqJEk6fPiwxo0bp127dqlv375q2LChpEcv/fTw8JDEBUDEtnLlSh0+fFiZM2dWq1at7NNjglLMbeMFChRwWI/j2/ONyyQvmZhMbIxRZGSkihYtqnTp0mnAgAGqXr26Vq5cKX9/f40fP17Lly/Xtm3bJCnWCQcnIIhhjNGxY8dUpUoVjR07Vjdv3pQk++0qOXLk0KZNm3TlyhWVL1/ePj8GBxDE7E9GjhypmTNn6ptvvtEnn3yiFClSSJL8/f21YcMG2Ww21atXTydPnpQke0Ayxjic1LJ/wrx585Q2bVpt3rxZ/v7+9un58+fX559/rpIlS2rw4MGaO3euJNkD0uNtCTh8+LD69eunESNG2KeFh4dLkho1aqQvvvhCR48e1YABA/Tnn386rMvx7flGSHqJREdH208ewsPDFRoaqqJFi2rDhg0aN26cypcvr1atWql69epaunSp8ufPr507d/LgKmKxhm2bzabcuXNr8eLFSpcunX766ScdPnxY0qOHXGOC0nfffafXX39dyZMnd2LlSIyMMbp79662bNmi3r17q2TJkkqSJImk/wwIEhOULl26pCFDhjisTyjC44oWLapatWrp5MmTCg4OlvSoh0h6FJTat2+vV199VT/88IPDerQlPH7OkytXLnXo0EGZM2fWN998owcPHsjDw8MhKLVp00apUqXSK6+84oySEU+43e4lYb2vdvjw4dqyZYvOnj2r4sWLq2PHjnrzzTclSTt37tRPP/2kmTNn6vTp06pdu7ZWr17tvMKR6Fjb0p07d+Tq6qpkyZLJ1dVVK1eu1Oeff65atWqpY8eOeu2112KtI3ELAmJ7+PChChUqpObNm6tbt24O80JDQ3XmzBnlzp1bt2/flq+vL+0Hdn/3/NDZs2fVtGlTnT17Vjt37lSmTJkcbqX766+/lD17dp49gp21LUVFRenu3btKnjy5oqKitGTJEgUGBipXrlyaN2+ekiZN6nCb5pO2gecbIekl07t3b82YMUN9+vRR/vz5VaVKFZUtW1bTp09XxowZ7cvdvHlT8+bN02effcatB7Cz7vxHjBihDRs26N69e/Lx8dHMmTOVJUsWrVixQh07dlStWrXUoUMHe1ACYjzpGcf79++rcuXKyp49uxYsWODQ1o4ePapJkybpiy++UEBAgCSCNh6xtpNly5bp1KlTcnV1VbFixVS2bFldunRJDRs21MWLF7Vjxw5lzJgx1jNHnNRCin0xedeuXTp48KA++OAD1alTR0WLFtWcOXM0adIkZcmSRXPnzlXSpEl5hu1FFu9vYoLTPP6ixePHj5u8efOaTZs2GWOM2bVrl0mSJIn9TeMxL857/KVnvGkcj/vyyy9NmjRpzOzZs81PP/1kMmfObPLmzWt/id7y5ctN1qxZTcOGDc3Zs2edXC0SE+t+KeaFsTE2bNhg3NzcTO/evU14eLiJjIw0ISEhpnr16ubtt9/+25fHAl27djXp06c3jRs3NpUrVzY5cuQwo0aNMsYY+4vRc+TIYc6dO+fkSpHYffnllyZdunRm0qRJZuXKlSZ16tSmWrVq5tatWyYsLMzMmjXLFCtWzFSoUMGEhoY6u1zEIy6dvKBatmypdevW2e/Blh6NBGWz2VSpUiWtXr1alStX1ujRo9WyZUvdvXtXa9aseeLVWa6QwOr8+fPauHGj5s+fr2bNmunu3bsKCQnRp59+qlSpUkmS6tWrpwEDBig0NFSZM2d2csVILKxXaseMGaMWLVqofPnymjlzpi5evKiqVatq2rRpCgwMVIUKFVShQgVVq1ZNFy9e1IoVK+zPuAFWK1eu1OLFi7Vq1SrNnz9fjRo10qVLl5QuXTpJUo4cOTR37ly5ubmpc+fOTq4WidmRI0e0atUqLVu2TJ988okyZcqk4OBgNWzYUClSpJCHh4c+/PBDNW3aVNmzZ+eF1S86Z6c0xI/ChQubDBkymI0bN9p7hi5cuGCyZ89uunfvbvz8/MzkyZPty//666+mfPnyZu/evc4qGc+JgwcPmrRp0xpjjPn++++Nt7e3mTJlijHGmLt375qxY8ea8PBwh3XoAYBVjx49TOrUqU1gYKBp27atKViwoGnRooX9Kv+RI0dM7969TefOnc3XX39t782mVxtPMnz4cFOnTh1jzKNebB8fH4d90qFDh4wxxly+fDnWnRKA1ZEjR0zBggWNMcYsW7bMeHt728+V7t69a9auXWsiIyNNRESE/e4bjm8vLkLSC8b6j7V69eomffr0ZuPGjfYu4Y4dOxovLy/zySef2JcLDQ01tWrV4nYWxBJzELB+f//+fVOlShXTuXNn4+3tbaZNm2Zf5vfffzdVqlQxP/30U6z1AWOMWbhwoXnllVfMvn37jDHGbNq0ybi6uprXX3/dfPDBB+bMmTPGmNi3/XJyi8fFHK9GjRplOnbsaH744QeHk9ro6GizZMkSM3DgQBMSEmJfj7YEY558fDp8+LDx9/c3I0aMMMmTJzcTJ060z9u+fbupWbOmOXjw4D9uAy8O7qN6wbi4uNgfIvz+++9VrVo1NWvWTHPmzFHlypXVvHlznTlzRj/++KN69+4tT09P/fzzzwoKCtKBAwfst7PwECsebweRkZFyd3eXzWZT+vTpNX78eH388cdq3bq1pEejk3Xr1k3u7u4qU6aMJIbTRWxJkiRRo0aNVKhQIa1Zs0YtWrTQxIkT9fDhQ/Xt21eurq7q27dvrKF0GaQBj++TYr7PlSuXvvjiC40dO1azZ89W06ZNJUkPHjzQjBkzlCtXLvn4+NjXoy3B2pasI9Tly5dPtWvXVvfu3dWlSxd9+umnkh49rjBs2DC5ubkpX7589u1wjHuxMbrdC8o62kq1atV06NAhzZ8/X5UqVdJvv/2mtWvXau7cucqVK5eyZMmiMWPGyM3NjVFaEMvw4cO1e/duXblyRR9++KHef/99ubq66p133lFoaKjy58+vbNmyaePGjbp9+7b2798vd3d3wjYcRrGL+f7Bgwe6e/euXF1dVbNmTb333nvq2rWrHjx4oHz58ikiIkLNmzfXgAEDnFw9EhPr/uTbb7/VrVu35OPjo+rVqytZsmQaNWqUunXrpsmTJ6tw4cIyxqhnz566du2a9u7dKzc3t1ijKuLlZG0HY8aM0Z49eyRJZcqUUfPmzXXt2jW1b99ee/fuVY8ePXT//n39/PPPunz5sg4ePMjx7SVCSHqBPR6UDh48qAULFqhSpUqSHr17JOaFjRJD6uIR686/f//+Gj9+vJo2bap79+5p1apVqlSpkgYNGiQ/Pz9NmDBBW7duVapUqZQtWzaNGDGCsA1Jju3o/v37ioiIcHiR8KFDh1S7dm0tWLBAZcqU0cmTJ9W3b19Vq1ZNTZo04QQEdtaT2k6dOmnevHny8fGRzWZTZGSk1q5dq9dff12DBw/WmDFj5OnpqUyZMillypT6/vvv5e7uzvENkhzb0uDBgzV06FC1adNGhw8f1s2bN5UqVSp7CB83bpxWr16tHDlyKHv27Bo7dizHt5cMIekF93hQ+u233zR37lyVKVNGnp6e9uW4wobHnT9/XpMnT1blypVVsWJFSdKmTZvUs2dPvf7665o1a5ZsNpv9KwYnI7AaOHCgvv/+e127dk2VK1dWkyZNVLp0aZ08eVL169dX5cqVVbt2bQ0bNkyenp5avny5bDYbV2ohyfHYtG/fPnXs2FFjx45VtmzZdOPGDXXt2lV79+7VL7/8ouzZs+vo0aN6+PChkiZNqtdee83hFnQgxh9//KE+ffrok08+UeXKlSVJ3333nQYPHqy0adNq6dKl8vT01N27dx1u1eT49nIhJL0ErAeImjVrav369dqzZ4+KFCni5MqQWH377beqU6eOUqdOrcWLF9tDkiT98MMPql27tjZs2KAKFSo4sUokRtZw8/XXXyswMFA9evSQp6enJk2apAwZMuizzz5T3bp1NWDAAK1YsUK3bt1StmzZtHXrVrm7u3PRBrEsWbJEs2fPloeHh5YvX24fevnu3buqU6eO7t+/r23bttmfLYlB2MbjZs6cqa+//lrGGC1fvlx58uSRJEVERGj58uUKDAzUtGnTVLx4cYfzJ/ZLLx/2HC+BmO5hSVq3bp06deqkggULOrkqJGZFihRRu3btdOPGDZ0/f16S7G2oatWqevXVV7V//35nlohEKuaEdN++fXJ1ddX06dPVtWtXff7559q8ebOSJEmiMWPG6Pr16+rXr59WrVqlDRs2aNu2bXJ3d1dkZCQnInAQFhambdu26ejRo/rzzz/tASkyMlI+Pj5q3bq1bt68qaCgoFjrEpDwuGrVqillypQ6ceKEtmzZopi+And3d1WvXl2XLl3SoUOHJDm+J5L90suHvcdz6u9eqPh3061BaeTIkXJ1dVVERES81Yfnx5PaTPr06dW7d281a9ZMn376qTZv3mw/WISEhOjhw4fy9vZO6FLxnPj1119VtGhRffHFF7p7966kR7epZMyYUTNnztTvv/+uOXPmSHr0os+8efPKxcVFUVFR3BaFWPskT09PDR48WM2aNdOtW7fUsWNHRURE2NtK+vTpFR4ervv37zujXCRiTzq+ZciQQStXrlSJEiU0f/58rV271mF++vTplSxZsoQqEYkYt9s9h6y3Dxw5csR+5fXNN9+MNd/K2lXMfbWQHNvE7NmzdfnyZaVOnVpt2rSRJPsJybJly9S2bVulT59e27dv19mzZ3Xw4EFOaPFE9+/f15w5c9S9e3e1bNlSY8aMkXn0Xj65uLioZs2aypkzp8aMGePsUpHIWI9f+/fvl5+fn5IkSaJMmTLpzp07CgwM1I8//qj8+fOrf//+unXrlnr06KF79+5p27Zt9BzBznp8W7hwoU6dOqVChQopX758ypQpky5fvqx3331Xd+/e1VtvvaU33nhD69at059//qkjR45wfIN4mexzxvrisi+//NLkz5/fZM6c2RQqVMi0aNHiqdabOHGief/993lxLOz69etnkiVLZipVqmRsNpupW7euOX36tDHGmJs3b5rWrVsbm81m3nvvPbN06VL7y4kjIiKcWTYSgb/bjwQHB5sxY8YYFxcXExgYaJ8eHh5u8uTJY3r37p1QJeI51L17d5MmTRqTNWtWU7p0abNt2zZjzKP9UY8ePYyPj49JmTKlqVevnmnWrJl58OCBMebv2yNeXr169TKpUqUy+fLlMwEBAaZZs2bmt99+M8YYc/nyZVO6dGn78a1v37729XjpMAhJz6mhQ4eaVKlSmR07dphbt26Zrl27GpvNZvbs2WNfJiYYWQPSlClTjJ+fn1m2bFmC14zEw3oiERoaaurXr29++eUXY4wxR48eNSlTpjRVq1Y1f/31lzHGmGvXrpk2bdoYLy8vs2PHDvt6eLlZ29F3331nFixYYGbMmGGf9vDhQzNq1Cjj4uJiqlevbtq2bWtq165tcufObcLDw51RMhIp63Fq586dJnfu3GbHjh1m/vz55sMPPzSpU6c2mzdvNsYYc/v2bdOzZ09TpEgR06lTJ/vFmocPHzqldiQuMful6OhoExISYurWrWv2799vjDFm5syZpnz58qZu3brm8OHDxhhjgoKCTIkSJUytWrXMhg0b7Nuxtkm8nAhJz6GYk9oFCxYYY4z59ttvjZ+fn5k2bZoxxvFAYb0SMmXKFOPr62uWL1+esAUjUbGe2B47dszs37/ffPbZZ+by5cv26X/99ZdJmTKlqVatmjl16pQx5tEV3CZNmhg/Pz+zZcuWBK8biYv1BKJHjx4mS5YspmDBgiZLliymYsWK5uLFi8aYR/urcePGmWTJkpkSJUqYXbt22QMSPZEwJnbvz7Zt20y3bt3sn48fP26aNm1qUqZMaQ9KN2/eNF26dDHFihUzffv2JXTDGOPYlk6ePGnOnj1rateuba5evWqfPm/ePFO+fHlTr149e4/SpUuXTNGiRU2FChXMmjVrErxuJE6EpOfA41czHjx4YHLlymVWrVplfvjhB+Pt7W0mT55sjHl0K8uwYcPM+vXrHdaZOnUqAQkOvvjiC5MlSxbj5+dnkiVLZlauXOkw/6+//jJp0qQxhQsXNpcuXTLGGHP9+nVTp04dkyFDBvvtLXi5ff3118bf39/s3bvXGGPMjBkzjM1mM6VLlzbnzp0zxhhz7949M378eGOz2cyoUaOMMQQkxDZ06FDTqFEj89Zbb5kPPvjAYd7x48dNs2bNTJo0acz3339vjDHmzp075ssvvzS5cuUyX331lTNKRiLVvXt34+/vbzJmzGjSpk1rjh496jB//vz55q233jLly5c3J0+eNMYYc/XqVfPqq6+amjVrmnv37jmjbCQyhKREznpV5M6dO/bvP/30U1OnTh3j6+trpkyZYp9+4cIFU7NmTTNz5kz7tJkzZxoXFxezYsWKhCkaiU50dLRDW1q/fr3JkyePWb58uVm9erXJnj27qVq1qtm+fbvDesePHzfVqlVzOKG9ceOGPTTh5Xbp0iXTqlUrs3TpUmOMMatXrzZ+fn5myJAhJleuXKZMmTLmzJkzxphHPUqjRo0ynp6eZtCgQU6sGomFdZ8UGBho0qRJYz788ENToUIF4+rqag9DMU6cOGHefvttU61aNftdErdv3zb9+/e3tzO8nKxtafv27SZjxozmu+++M4GBgaZIkSKmUKFC5o8//nBYZ9q0aeazzz5zWDcoKMj+PC5ASErErP9wBw0aZJo0aWK/9enbb781yZIlM5UrV7afsF67ds3UqFHDlC5d2n4AuXfvnhk5ciTdxy8xa7g2xpi1a9ea1q1bm8GDB9unHT161OTJk8fUqFEjVlCKwZV/POmh+JUrV5qgoCCzb98+ExAQYCZMmGCMMWbChAnGZrOZ1157zX6rS2hoqBk8eLBJmTKluXnzZoLWjsTrzz//ND179jQ//fSTMcaYK1eumDZt2hhPT0+zceNGh2XPnz9vb4cxxzmeHUGMCRMmmEGDBpmvv/7aPm39+vWmRo0apnjx4rGCUoyoqCgGakAshKRE6PETkW7dupn06dOb6dOn2+/zN8aYuXPnGj8/P1O8eHFTtGhRU6pUKVOgQAH7vdkx/+B5wP7l1aZNG9O/f39jzKN2dfXqVVOkSBHj6elpmjZt6rDs0aNHTd68ec3bb79tfvzxR2eUi0TMul+aO3eu/dmQGOPGjTPVqlWzh585c+aYNm3amObNmzsE7NDQUALSS6xr167mwoUL9s8bN240NpvNpE6d2iEQ3bx507Rp08YkSZLEbNq0KdZ2GMUOZcqUMRMnTrR/vnLliqlQoYKx2WwOz7QZ85+gVKpUKfuADcB/Q0hKZEJCQhw+r1271vj7+5t9+/bZp92+fducOHHCGGPM4cOHzaRJk0z37t3N3Llz7cGIq/4w5tHJbExojrnH+o8//jA1atQwefLkMUuWLHFY/vjx4yZNmjSmS5cuCV4rng9du3Y1mTNnNt27dze3bt2yX8Vv3769yZkzpwkPDzfBwcGmdu3aZtiwYfb12Cfh3LlzplSpUrHaQt++fY3NZjPjxo1z6BW6efOm+eSTT4zNZjO//vprQpeLRCwiIsKsWLEi1kXg3bt3mzp16pgUKVKY48ePO8zbsGGDKVq0qGnTpk1ClornGCEpEfn4449Nu3btjDH/uX1g9uzZpkyZMsYYYw4dOmQGDhxocuTIYTJmzGhatmxpbty4EWs7dBnj8dtPZs2aZerXr2+uXLlijDHm999/N5UrVzZVqlSJNZjHuXPnaEN4ookTJ5rUqVObAwcOxBpN7NSpU8bf399kyJDB5MyZ0+TNm5dgBLvHe34WL17scBLbpUsX4+HhEevCzfXr183w4cNpS/hbgwcPNh07drR/3r9/v6latarJnDlzrKC0e/dueiHx1Hg1dSIRHR2td955R6NHj5YkhYWFSZLSp0+vHTt2qGHDhqpevbr+/PNP9ezZU7169dLatWt16dKlWNtydXVN0NqR+MS8ZTzGpUuXdO7cOfXt21dBQUHKkyePRo4cKWOMpk2bplWrVtmXzZIli1xdXRUVFZXQZSMRM8bo4MGDatWqlQoUKCAXl0eHj+joaElS9uzZtWfPHn366afq2LGjDh48KDc3N9oRJMmhvdy6dUuNGjVSx44dderUKUnSiBEj1K5dOzVp0kRLly61r5c6dWp17dpVbm5uioyMdErtSLyio6Pl4+OjsWPHql+/fpKkggULavDgwXrjjTdUtWpVnTx50r58sWLF5OLiYt9vAf/I2SkNT77qX7JkSXP9+nVjjDFLly41LVu2NPPmzbO/y+bmzZumQIECZufOnQleL55Po0ePNiVLljQfffSR/UH63377zVSrVs0ULFjQ/tA08CSRkZGmePHipkmTJvZpMfuuBw8emCNHjjxxHcAqps0cO3bMpEqVytSqVcv+0mpjjOncubNJliyZmT17trNKxHMmPDzczJgxw7i5uZnevXvbp+/bt8/UqlXLeHh4mPPnzzuxQjyv6ElKBB6/6h8dHa3IyEi1aNFCN2/eVP369TVx4kR9+OGHSpMmje7fv6/GjRvLy8tLxYoVc1LVeF7EXDHr2LGj6tWrp+PHj+vLL79UUFCQ3njjDQ0ePFhly5ZVmTJlnFwpEjMXFxcVL15c58+f17FjxyT9Z991/vx5de7cWb/99pvDOvRq43E2m01RUVF67bXX9Msvv2j79u0OPUojR45Uo0aNNGvWLCdXiueFu7u7mjRposmTJ2vo0KHq06ePJKlQoULq1auX2rdvrwwZMji5SjyPbMYY4+wiXmbR0dH22xBiREZGatmyZRo/frySJ0+u+fPnK2XKlLp//76mTZum1atX6/79+9q1a5fc3d2fuA3AytpGRo0apZUrV+r1119X//79HQ4etCX8k0OHDql8+fJ6++231b59exUuXFhBQUFq27atQkJC9OOPPxKM8FSioqLk6uqqEydOqFixYipbtqxGjx6tHDlySGJfhLiLiIjQnDlz9Omnn6pnz54aMGCAw/yYNgc8LUKSE1kPAnv37rV/LlKkiIwxWrZsmUaPHq2UKVNq/vz5SpEihVatWqU9e/Zo0KBB9nu03dzcnPyb4HlgbW9jxozRpEmT9NFHH6lHjx4yxsTq0QSsYtrP7t271aRJEyVNmlR37txR2rRpFR0drT179nDRBnFiDUqlSpXSq6++qmXLliljxoySCEqQTp06ZQ/OTyMiIkJz585V69atNXXqVLVu3Toeq8OLjpDkJNaT0u7du2vRokWy2WwKCgpS48aN1atXL2XPnl1LlizRuHHjlCpVKs2aNUupUqWyb4OrIogr60nHkiVL9N5779GG8NRi2s+ZM2d04sQJ/fbbb8qWLZvq1asnV1dXLtogzmKOY3/88Yc6d+6s9evXE4wgSRo8eLD69OmjX3/9VYULF37q9cLDw/XDDz+oevXq7I/wPyEkOdmECRM0YMAArVmzRqlSpdKFCxfUpEkTlSxZUlOmTFGqVKm0ePFi9e/fX++8845GjBjh7JKRiPzdldZ/ugL7+Dyu1iIu/q7XkYs2kGK3j6fppX48XBO2IUkPHjxQgwYNdPjwYa1atSpOQSlGdHS0bDYbd0rgXyEkOVmzZs2UNGlSTZkyxX4wOXTokMqWLavPP/9cgwYNUmRkpLZu3aqKFStyEgI7a7jZsGGDbDabvLy8VLp06VjzrawnLVevXlWaNGloVy+xJ7WTmDbyTye4hGs8ztomLl++rBQpUihJkiT/9QSVtoTHxQTlyMhI1a9fXwcPHtSKFStUqFChf1zP2pbOnTunrFmzJkS5eEGxV0pAj+fRiIgIXbp0SaGhofb54eHhevPNN9W/f38tXbpUN2/elJubmypXrsy7a2BnjLEfCLp06aLGjRurTZs2atSokb766itJeuK7IKwnvWPHjlX9+vV1586dBK0diYf1hOKXX37R999/r19++UX37t2TFHvkzRjW9hcUFJQwxSLRi2kT/fr1U+3atZU/f36NHDnSPnLdk1jb0jfffKNx48YlSK1IvKKjo+09iUuXLlXlypV1/vx5NWnSRPv27fvb9axtaerUqfr444919erVBKkZLyZCUgKJ6fKVpNOnT+vatWtyd3dX06ZNtXz5cm3evFkuLi5yd3eXJHl6eip16tTy8fFx2A5X/CH95+T13Llz2rx5s7Zs2aI1a9aoW7duGjhwoHr16iXJMShZA9LUqVPVv39/ffrppw7PueHlEnNC0bNnTzVu3Fj9+vVTvXr11LJlS+3YseOJ61jb0YQJE9ShQwfdunUrwWpG4mO9GDN37lxNnjxZHTp0ULly5bR48WINGjRIx48fj7Xe4/ukL774QpkzZ06wupE4WfdLnTt3ljFGXbp0kZeXl+rUqfPEoGRtS9OmTVPnzp3Vpk0b+fv7J2jteMHE/6uYYNWzZ0+TJ08ekypVKtO1a1ezYsUK0759e5MrVy6zfv16ExkZae7cuWOqVatm3nvvvVgvmgVifP3116ZRo0amXbt29nZy7949M3nyZOPm5mZ69eplXzYiIsL+/ZQpU4yvr69ZsWJFgteMxGfixInG39/f7Nq1yxhjzIABA0ySJEnM1q1bYy1r3R9NnTrVeHl5mSVLliRUqUjkdu7caT7//HOzaNEi+7RvvvnGlCxZ0jRt2tQcO3bMPj0qKsr+/ZQpU4yfn59Zvnx5gtaLxOvs2bMma9asDvuXoKAgU7lyZZM5c2azb98++/TH2xLHNzwrhKR4Zv3Hu3TpUpMxY0azatUqM2DAAFOiRAnz/vvvm9GjR5suXboYV1dXkzNnTvPaa6+Z/Pnzm/DwcGOMISghlnv37plu3boZHx8fU6VKlVjzpkyZYjw9Pc1nn33mMG/atGnG19eXkxHYtWrVyv6W+mXLlhk/Pz8zadIkY4wxoaGh5vbt28YYx/0QJyJ43LZt20z27NlNqlSpzMKFCx3mTZ8+3ZQqVco0b97c/Pbbbw7zpk6dyj4JsZw4ccKkSJHC7N692xjzn3Op06dPm0yZMpmCBQuanTt3OqwzefJkkzx5ctoSnhlCUgL5+eefzeeff25mzJhhn7ZmzRpTqVIlU79+fbNx40Zz6NAhM3XqVLNgwQITGRlpjHHsAcDLK+YE1Xqieu7cOTNw4EBjs9nM2LFjHZa/f/++GTlypClTpox9nenTpxubzWZWrlyZcIUj0YqMjDRRUVGmWrVqZvny5ebXX3813t7eZvLkycaYR/ueMWPGmDVr1jisx1V//J3hw4ebDBkymAYNGpgLFy44zJs5c6bJmTOn+eqrr+zTJk6caJImTUrYfsn93YXgfPnymebNmztMu3fvnilfvrzx8PAwtWvXtk9funSp8fLyMsuWLYvXWvFyISQlgCtXrpgcOXIYX19fM3r0aId53377ralYsaKpU6eO2bNnj8O8mKCEl5u1N/Lu3bsmNDTU/vnixYumb9++xtvb24wfP95hvYcPHzocfA4dOmRWr14d/wUjUbK2I6v+/fsbX19f4+HhYRYsWGCffufOHVOxYkUTGBhonzZ9+nTj7e1NQHrJ/V1bMsaYIUOGmPz585tu3bqZixcvOsxbu3at/bh27do107JlS7N06dJ4rRWJm7UtnTt3zpw5c8bebqZPn24KFChg7+k25lHvdoMGDcyhQ4cc1p09e7bZtGlTwhWOlwJDgCeQ3377TfXr11fWrFk1cuRIvfHGG/Z533//vbp3765atWopMDDQiVUisbGOPjZ69GitX79eUVFRypEjh6ZNmyZJunTpkqZNm6YxY8YoMDBQn376qcM2zKOLIQyx+xKztqOdO3cqLCxMr732mtKnT6+rV6+qbdu2OnTokH766SdlypRJ165dU8uWLXXr1i398ssv9pGm5s2bJ19fX73zzjvO/HXgRNa2tHbtWv31119Knz693njjDeXJk0eSNHDgQK1evVqVK1dWhw4dlCFDBodtmP9/yD44OFh+fn4J/jsgcTCWwRb69u2rzZs366+//lLhwoVVqVIlderUSf369dOKFSuUPHlylS1bVlu2bNHDhw914MABXmCNeEdISkCHDx9WixYtVLhwYXXo0MF+QJEenbgUK1aM0evwRD179tTs2bPVuXNnJU+eXL1791bhwoW1atUqeXh46NKlS5o+fboGDBigZcuWqV69es4uGYlQly5dtGTJEt24cUNFihRR06ZN1apVK23btk0DBw7UL7/8ohw5csjDw0MeHh7avn273N3dORGBJMeT2u7du2vevHl69dVXdf36dQUEBKhVq1aqU6eOJOmrr77St99+q0KFCmnQoEFKnTq1EytHYjZw4ECNHTtWixcvVvr06TV48GAtWbJE586dk4+Pj/bs2aMpU6YoKipKfn5+mjlzptzd3Xm/FuKf0/qwXlIHDhwwBQsWNK1btzZ//PFHrPncYofHffvtt+b111+3P6T67bffGm9vb+Pt7W2KFy9uv/3u3LlzZvr06TzHBmPMo/v8rbejbNmyxRQoUMDs2LHD7N+/33zwwQemePHiZty4ccYYY8LCwsyiRYvMN998Y7799luei8TfGjNmjMmcObN9RMSRI0caT09PU7JkSYfRyLp06WKaN2/O4EP4W9evXzeVKlUya9euNcYYs379euPj42O++eabWMtaz4/YLyEh0JPkBAcPHtTHH3+srFmzavjw4QoICHB2SUjEVq1apWPHjunLL7/U999/r6ZNm2rgwIHKmzevqlSposqVK2vZsmVKkiSJfR2u/L/crl27prRp09o/r1mzRuvWrVPatGk1aNAgSdLNmzfVs2dP/fbbb3r//ffVsWPHWC+PjYqKoncbDu7evavOnTvrzTffVLt27bRmzRo1a9ZMbdq00e7du3Xv3j316dNH7777rqT/9D4ZSy8UEOPWrVsqUqSIVq5cqYsXL6phw4YaMWKE2rZtq7CwME2fPl1FihRR0aJF7evQlpBgnBrRXmJ79uwxLVq0+McHYPHy+bsrrmfPnjV37941JUuWNAMHDjTGPBoQJHfu3MZms5mPPvooIctEIta2bVvz5ZdfGmMeXXm9deuWKV26tEmaNKmpV6+ew7I3btwwbdq0MaVLlzb9+vVzQrV4Hh09etRcvHjR/P777yYgIMA+INGcOXOMl5eXee2118yGDRvsy9OTBGOePODHrVu3TNWqVU3r1q1NihQp7KNrGvNoGPDatWubb7/9NiHLBOy4mdNJihYtqhkzZsjFxcXhbeV4eUVFRdmvjl29elU3b95UWFiYJClr1qy6cOGCLl++rBo1akiSbDabChUqpF9//dU+iANQsWJF9e/fX5J07949pUiRQvPmzVONGjX0+++/a86cOfZlU6VKpSFDhtgHcDDcWID/Z4xRVFTUE+flzp1bGTNm1M8//6xMmTKpVatWkiQPDw+VLVtWzZs3V+XKle3Lc9Uf1ueHLl26pNu3b0uSUqRIoRo1amj69OmqWbOm2rRpI0kKCQlRp06ddO/ePfsxD0ho3G7nZIZu45fekiVLVKxYMWXLlk2S1KtXL23cuFHnz59XlSpVVKNGDTVq1Ej37t3Ta6+9piJFiqhDhw4aNGiQjDHatGmTXFxcuDXqJff4vmTOnDlasWKFxo4dq4CAAJ05c0aff/657t+/r5YtW6px48b2ZUNCQuTt7S0XFxf2SYi1L5k6darOnj2rO3fuqE2bNgoICFDy5Mk1ceJETZgwQVOnTlXJkiVVr149FS1aVF9++aVsNhv7JMTSr18/LVq0SN7e3nr99dc1f/58SVLv3r01bNgw1a5dW8YY3bx5U7dv39b+/fsZpAFOQ4tzMk5GXm5r1qxR48aNNXv2bN28eVOzZs3SN998ow4dOqhbt26SpK5du2rixIny9vbWlClTdPjwYbVt21YRERHasGGDvTeSk5GXW8z1rpie6evXr+v69evq37+/zp49q4CAAI0ZM0ZeXl6aMWOGFi5caF/X19fX3o7YJ73c2rVrpzx58igyMlLSo/1P9+7ddfToUe3YsUO1atXS+PHjdfPmTZUpU0Zp0qRRkyZNlCtXLp06dUrdu3e3P4PEPgnWO2UWL16syZMnq3fv3nrnnXd06NAhFS5cWJI0aNAgzZo1S1mzZlXKlCn1zjvv6MCBA/bRNQlIcAZ6kgAnGzlypMaOHat27drp/PnzKly4sFq0aCFJOnv2rGbMmKEFCxZo9uzZKlu2rO7du6fLly/rlVdekYuLC4M0wMHBgwdVoEABSdLkyZO1cOFCZc2aVYMGDVK2bNl0+vRpderUSadPn9bIkSNVpUoVJ1eMxGTXrl1q1qyZ/P39tWLFCn388cfq2bOnihQpIunR+2xWr16tFi1aqFOnTtq1a5fOnTunW7duqU2bNnJzc2OfBEmOvdsrV65UcHCw3N3d9eGHHyoqKkq7d+9WixYt5OPjo/3790uSIiIi5O7ubt8GvZFwKmc8CAXg0ZDLMSZOnGjSpUtnvL29zcSJEx2W++uvv0yJEiXM8OHDY22DgT9gbQPbt283adOmNfPmzbNPmzBhgildurRp3LixOXPmjDHm0QPRXbt25ZUDeKJ9+/aZXLlymVdeecUUKVLEnD592mH+F198YdKnT2/u3r0ba13aFCpUqGAOHDhg/3z8+HGTJk0aY7PZzJw5c+zTo6KizC+//GJy5cplihYt6oxSgX9E/yXgJB4eHpKkr7/+Wh988IECAwMVGRmpjRs36vTp0/blcuTIIX9/f+3bty/WNrgF4eVmvU9//vz5Wrhwoe7fv68vv/xSc+fOlfTo9qmGDRvq/Pnz6tu3r/766y+9+uqrGj58uFxdXf/24Xy8XKy3RRljNHv2bKVPn16HDx/W/fv3JUnh4eGSpD59+uj+/fvavHlzrO1w1f/lFhwcrJIlS+r111+3T8uYMaMmTpyonDlz2vdL0qPjV/HixTVr1iydOHHCPgAIkFhwhgUkMGO5w3XmzJnq06ePjh8/rhYtWmj48OH20epOnTol6dF7SS5evKjMmTM7q2QkUjEBqUePHuratavy5cunPn36KFu2bBo0aJCmT58u6VFQatSokfbu3asFCxZI+k875KQWxhh7W+revbt69OihtGnTauTIkcqePbtatmypkJAQ+4WdmzdvKnny5PLx8XFm2UiE/Pz8NGjQIHl6emro0KHavHmzvL29VbNmTQUGBurPP/9UnTp17Mu7uLioWLFi2rFjh6ZOneq8woEn4JkkwEm2bNmib7/9VsWLF1fDhg3t00eNGqXAwEBlyJBBBQsWVHBwsE6fPq29e/c63KsNSNKpU6dUq1YtBQYG2k8+Dh8+rIkTJ2rz5s0aMGCAPvzwQ0mPngt45513CEZ4ouPHj+vjjz/WoEGDVKZMGUnS/v371bBhQ/n4+KhDhw5KmTKlpkyZosuXL2vfvn20JTzRw4cP1bhxY3333XfavHmzypQpowcPHmj9+vXq2rWr3nzzTa1cuTLWejyDhMSEniTACbZu3aqOHTtqwYIF8vX1lfSfW1k6d+6sgQMH6uTJk/rjjz9Uu3Zt+zCoMSNOATE8PT0VFBSku3fv2qflz59fn376qaKjo9WtWzf7u5Hq1q3LLXaws14jDQwM1Keffio/Pz/lz5/fPr1QoUJatGiRjDFq0aKFNm7cqHz58unXX3+lLcHu8evtSZMm1ZQpU/TBBx+oatWq2rZtm5IlS6bq1avr66+/1pEjR1S2bNlY2yEgITEhJAEJ4PEDSIECBVSrVi3ZbDbNnj1bERER8vDwsAelTz75RL1791bWrFnVrFkz+8kII0a93J704mlPT08VLlxYhw8f1s2bN+3T33zzTRUpUkQ5c+bUxIkT9eOPP9rncSIC6T+voIiMjFSJEiX0008/adu2bTpz5ozDcoULF9Y333yj9OnTKyoqSoGBgfaLNrQlWF8dcP36dV24cEGSlDZtWk2cOFF169ZVtWrV7EGpWrVq6t+/v9KlS/fEfRqQWBCSgAQQcwCZNGmSNmzYoOTJk6tnz55q27atTp48qd69e8cKSl9++aWWLl3KO0cgyXGQhgsXLujy5cuSpDRp0tjfWD9//nxdv35d0qNn2YwxatiwoTw8PLR161an1Y7Ea8qUKWrevLkKFiyoX3/9Vffu3dPIkSN15coVh+UKFSqkzZs3a/z48fZpXLR5uc2cOVOhoaH2/VKvXr1UsWJFvfHGG6pTp44WLFggLy8vffPNN6pbt65q1Kih7du3K1myZKpXr56WLVtmfz8bkBixhwMSSFBQkNavX69Dhw5p7ty5qlChgrp06aLIyEht2bJFffr00aBBg+Th4WF/z0hMQOIFn4g5Eendu7cWLFggNzc35c6dW2vWrFHHjh0VEhKiIUOGaPPmzUqfPr2OHDmisLAwLVu2TDt37tSePXtoS3iinTt3qmfPnho+fLh++uknlS9fXkmTJtWAAQPk7+8v6dGFntdee00Sz41A2rt3r1q1aqUjR45o9OjRmjRpkmbMmKEhQ4bIx8dH06dP18SJE3X58mV17dpVkyZNkru7u8qVK6eDBw863NLJKK1IrBi4AYgn1iv/MQ4cOKAxY8Zox44dmj59uipWrKjg4GD7yUm+fPk0YcIETkBgZ21HixcvVufOnfX1118rODhYo0ePlre3t3788UelTJlSS5Ys0Z49e/THH38oR44cGj16tDw9PVWvXj1lyZJFI0eO5ITkJfakfZIkzZ07V4MGDVLFihU1atQo7d+/XxUrVlSrVq3Up08fZciQwQnVIrH79ttv1bBhQ7Vv316pUqVSunTp1KxZM0mPRkAcMGCA9uzZo5EjR6p06dK6evWqpk+frh49etALiecCIQmIZ9evX1eaNGnsnw8cOKCRI0dq165dmjFjhipUqKCQkBB9+eWXCg8P19SpU7naj1hWrlypBw8eKCIiQi1atJAknTx5UnXr1pWbm5s2b96slClTOqxz/fp1jR07VpMnT9aOHTuUO3duZ5SORGbHjh3Kli2bMmXKZJ82e/ZsDRkyROXLl9eECRP066+/qmzZsho6dKi6devmxGqRmK1evVqNGjVSWFiYva3E9Fjfu3dPBQoU0Lvvvqvhw4c7rBdztwSQmHFJEYhHS5cuValSpXTkyBH7tIIFC6pz587KnTu3WrVqpV27dsnX11fDhg2zBySuXcDq4sWLatq0qZo2barg4GD79Jw5c2rVqlWKiopStWrVFBQUZJ9369Ytde/eXYsWLdLmzZsJSJD06Hm2KlWqaPr06Q7PHTVv3lzdunXTzJkz1bFjR+XPn1+HDh1S586dnVgtEpvHj0116tTR6tWr5e3trZ07d+r27dv2ed7e3ipbtqwuXLgQ67kjAhKeB4QkIB4lS5ZM2bNnV9u2bR2CUqFChfTOO+/ozJkzeuutt7Rv3z55eXnxDBIkxR7FLlOmTPr+++9VsGBBLV++3D7ssjFGr7zyilatWqVz587pyy+/tK+TMmVK9e/fXz/99JPefPPNhCwfiVjmzJm1YcMGzZkzR9988419ABDpUVAKCAjQvHnzNG3aNOXLl09ubm68egCSHEexe/DggX161apVNW/ePG3YsEG9evXSlStXZIxRaGioDh48qNSpU3ObL55L3G4HxLNNmzZpzJgxunHjhr755hvly5fPPn3mzJkqVqyY2rdvz3NIkOT43Mjs2bN17NgxhYeHq2TJkkqXLp3atGmjgIAArV+/XpLsofrSpUvy9/e3tyPCNv7Jjh071KhRI7Vu3VqtWrVShgwZdOXKFQUGBqpw4cJq3Lgx+yQ80bBhw/Trr79KejSiXe7cuZU0aVKtWrVKjRo1Uq5cuZQrVy6Fh4frzJkz2rdvHy9Cx3OJkATEE+tJ6saNGzV+/HhdvHhRo0ePVo4cOdShQwflzJlTw4YNk8SIUXDUrVs3zZ07Vx988IEuXLig3377TdWqVdN7772n999/XwUKFNC6detirUc7wtPasWOHmjVrptKlS6tw4cL6/vvvFR0drR9++EESbQmxjR07VgMHDlSbNm20du1ahYaGqk+fPqpbt658fHz03XffqXnz5vLy8tLcuXNVunRpubq68gwSnkuEJCAeWYPSTz/9pMmTJ2vZsmXKmTOnPD09deDAAbm5uXHVHw42bNigTz/9VIsXL1bRokW1bNkyNWnSRLNmzVKjRo3sJ7cpU6bU3r17nV0unmMHDhxQr169dOHCBWXLlk2rVq2Su7s7+yRIij0i4oABA5QvXz69++67kqTGjRvrwIED6tatm+rXry9vb28tW7ZMEyZM0E8//SSbzUbYxnOLkATEM+vJRnh4uHbt2qXw8HBVrFhRrq6uHEAQy8yZMzVnzhz9/PPPWr58uT766CMNHz5cbdu2VWhoqPbs2aPIyEhNmDBBK1as4H5//E/CwsL04MEDJU+eXDabjav+kOR47Fq/fr3u3r2r77//Xs2bN1f58uXty3344Yfav3+/unfvrrp168rX19c+7++GnQeeB+wFgXhmvRrr4eGhcuXK2T8TkPAkbm5uypw5s9avX68WLVpoxIgRatu2raRHJyt79+5Vx44dtWrVKkmciOB/4+npKU9PT0mP2hIBCdaA9MUXX2jGjBny8fHRpUuX5OHhoQIFCsjPz0+SNH/+fDVv3lydOnVSmjRpVLNmTft22C/heUbrBf6Fx0cf+2/T/24+AQlPEnOLXc2aNTV+/Hh7QHr48KGmTp2qoKAgh3dvcSKCZ4W2BOk/F/cOHjyo48ePa/369Tpw4IA+++wz7du3TxMnTlRISIh9+dmzZ6tz586qVq2as0oGnjlutwPiyHrV/pdfflFERIRsNpu9h+jvrupbr8zt3r1bGTJkUJYsWRKucDxXli9frqZNm6p9+/aqXr26jDEKDAxUUFCQ9u/fz7NsAOLV4sWLNX36dKVKlUoLFy60X9Tr2LGjduzYobp16+qzzz5zuL1O4g4JvDgISUAcWE9Ke/XqpWXLltnv33/rrbc0efLkWMs9/nnixIkaMWKEvvvuO+XNmzfhfwk8F6KiorR06VJ17dpVkuTv768MGTJoxYoVcnd350QEQLyJjo5W7969tWTJErm7u+uPP/5w2N906tRJO3fuVIUKFdSnTx95eXk5sVogfhCSgH8hMDBQY8aM0apVq/Tmm29q2LBh+uqrr9SkSRPNmTNH0n+CkTUgTZ06VT169NDUqVPVoEEDZ/4KeE5cv35dd+7ckaenpzJnzsyD9QCeuSfdAREREaFx48Zp8uTJqlSpkoYNG2Z/DkmSWrRoIRcXF02fPp0ebbyQCEnAU7AeQM6cOaPPPvtM7dq1U40aNbRu3To1btxYTZo00dy5c1W3bl3NmjVLkuNtB1OnTlW3bt00c+ZM1fu/9u49pur6j+P48xwEzziaZKGIgoCakhcu4bVIsDIspLxvMi8MNTTmzJHYDXVeKBU0JPOCgpRrAhUqqZksV7Iuik0zlLxOTdl0GQbiAQ7n90dxOmQ/f/1+9Qv0vB4bm+fL9/vlw5nje16fy/szZkyz/S5yZ1ORBhH5Ozn+Tfnuu+/sI9WBgYHU19ezcuVKCgsLCQsLIzU1lbZt295yrab+yt1IT1qR/8Bms9kfIJ999hn+/v6MGTOGwYMHU1JSQkJCAq+//jpr1qxh8uTJbNmyhZiYGOC3wgzr1q1TQJK/hQKSiPxdHJ9vL7/8MqNGjSIyMpKIiAheffVVAJKSkoiJibHvqVVZWWm/3mg00tDQoIAkdyXN1xC5DcfesQULFvDOO+9w4MABpk6ditFoZNeuXTz66KNMnjwZgM6dOzNq1Cjq6+vtPWzFxcUsXLiQTZs2KSCJiEiL0fh8W7lyJRs2bCA/Px+DwcDZs2dJSEigoqKCrKws+9rIzZs34+fnx9y5c+33UMeN3K0UkkRuo/EBUlpayrFjx8jNzcXb2xv4JUAdO3aMqqoq3N3dqamp4auvvuKpp55i+vTp9nuEhISwc+dO+vfv3yy/g4iIiCPHDsCGhgb7rIjIyEgAIiIi8PPz47HHHiM4OJjExESSkpLo0qULsbGxzdl0kX+M1iSJ/AHHB8iWLVvIzc3l5s2bFBUVce+999pHiT766CPGjRtHUFAQNTU1NDQ0cPjwYXt5ZsepDCIiIs3NcQ3S1atXuf/+++nduzdPP/00y5cvx2azUV9fj6urKy+88AJHjx6lsLCwyVokVdcUZ6BPbyJ/oDEg3bx5kw4dOnD58mW+/fZbSktLgd+mF0RERPDBBx/Qr18/oqOj7QHJarViMBgUkEREpMVwDEjp6emkpKTwww8/EBsbS0FBAYcOHcJgMNirZ7Zp0waj0dgkIIE2QhfnoOl2Ig62b99OYGAgDzzwAMnJyVRXV5OZmYmLiwvJyclkZmbSpk0bBg0aBIDZbCYqKqrJLuMqzywiIi1RY0BKTk4mOzubN998E6vVSlRUFF9++SWvvfYaixcvJiwsjOrqar7++mu6dOnSzK0WaR76JCfyq+rqat566y2++OILxo4dS15eHiUlJQAMHz4ci8XC4sWLycjIwGAwMHDgQODWkswKSCIi0lIVFxeTn5/Phx9+yMMPPwyAr68v06ZNY9OmTURERBAYGIjFYsFms1FUVATcukm6yN1On+ZEfmU2myksLCQgIID33nuPbdu2ERwcTG1tLW5ubowcORKbzcayZctYs2YNtbW1hIeHa0qdiIjcMc6fP4+7uzu9e/cGfuvoi4mJoU+fPnz//fccPHgQT09Ppk2bRqtWrTRDQpyS/seL03McCbpx4wbdu3fHarUyY8YMevTowYMPPkhdXR2urq72/Y9mz55Nt27dCA8Pb86mi4iI/CmNI0E1NTVYrVb7cYPBYC/EUFpaSmhoaJMp5FarVQFJnJK6wMXpNQak9evXc+rUKYqLiykqKuKhhx4iIiKC48eP4+rqaj9/5MiRFBYWkpKS0lxNFhER+a80TpWLjIzk5MmTrF692n7cxcWFqqoq3n33Xfbs2dPkOhVpEGelEuDi9Gw2G5WVlfj6+pKVlcX48eMBuHjxIs899xyHDx9mz549BAYGMmnSJAICAkhNTQVUBlVERO48GzZsIDExkZkzZxIdHY2bmxvLli2joqKC0tJSjRyJoJAkTqpxip3jQtRhw4YxevRoEhMT7eddvHiRxMREdu7cSXBwMNevX6esrKzJyJKIiMidxGazsWPHDmbPno3VasXDw4POnTtTVFSEq6urOgBFUEgSJ1deXk7Pnj0BiIuL4+effyY/P79JBZ+GhgZyc3OxWCzEx8drEauIiNwVrl69SmVlJQ0NDXTr1g2j0ajnm8ivFJLEaa1fv55XXnmF9u3bc99992E2m2loaOCll14iODgYd3d3zGbzLdeph01ERO5Gv9/SQsSZKSSJ0/j9H/8zZ85gsVg4fPgw5eXlHDx4kI8//piBAwdSVlZG586d8fLyIi4ujkmTJjVjy0VERETkn6SQJE7BMSDl5ORQVlaGxWJhxIgR9lKnBw4cICYmhk8++YQrV65QUVHBkSNHWLFihaYeiIiIiDgRffITp9AYkObNm0dubi4TJ07k8uXLPP/880RHR7N69Wp69OhBhw4dAJrsEQGaYiciIiLiTDTxVJzGnj17KCgoYMeOHaSnpzNu3DguXbrEgAEDMBgMdOzYEZPJxN69e+3XNA60KiCJiIiIOA+NJInTuHTpEj4+PgwYMICCggLi4+NZtWoVsbGxXL9+naNHj+Lh4YHFYrFf41jlTkREREScg0KSOI1WrVrh4+PD7t27iYuLY8WKFSQkJABQXFzMqVOnSEpKumWqnYiIiIg4FxVuEKdx4sQJgoKCqKurY/PmzUydOhWAmpoann32Wby9vcnOzga0BklERETEmWlNkjiNXr16sXXrVkwmE8ePH2f//v18+umnPPPMM1RUVLBx40b7uQpIIiIiIs5LI0niVKxWK3l5ebz44osAeHl54e3tzfvvv4+rq6tGkEREREREIUmc05UrV/jpp59o3bo1Pj4+GAwG6uvrtR+SiIiIiCgkiUDTzWZFRERExLkpJImIiIiIiDhQ17mIiIiIiIgDhSQREREREREHCkkiIiIiIiIOFJJEREREREQcKCSJiIiIiIg4UEgSERERERFxoJAkIiIiIiLiQCFJRESaxdSpUzEYDLd8nTp16i/fOycnBw8Pj7/eSBERcUqtmrsBIiLivKKiosjOzm5yzNPTs5la88fq6upwdXVt7maIiMg/SCNJIiLSbFq3bo2Xl1eTLxcXF7Zv305oaCgmk4mAgAAWLVpEfX29/br09HT69u2L2WzGx8eHWbNmUVVVBcD+/fuJi4ujsrLSPjq1cOFCAAwGA4WFhU3a4OHhQU5ODgDnzp3DYDCwbds2hg4dislkYuvWrQBkZWURGBiIyWSiV69erF271n6P2tpaEhMT6dSpEyaTia5du5Kamvr/e+NEROT/SiNJIiLSonz++edMnjyZjIwMwsPDOX36NDNmzABgwYIFABiNRjIyMvD39+fMmTPMmjWLefPmsXbtWoYMGcLq1atJSUmhvLwcgDZt2vxXbZg/fz5paWmEhITYg1JKSgqZmZmEhITwzTffMH36dMxmM1OmTCEjI4MdO3aQl5eHr68vFy5c4MKFC3/vGyMiIv8YhSQREWk2RUVFTQLMiBEjuHbtGvPnz2fKlCkABAQEsHjxYubNm2cPSXPmzLFf4+fnx5IlS0hISGDt2rW4ubnRrl07DAYDXl5e/1O75syZw+jRo+2vFyxYQFpamv2Yv78/ZWVlrF+/nilTpnD+/Hl69OjBI488gsFgoGvXrv/TzxURkZZBIUlERJpNZGQkb7/9tv212WymX79+lJSUsHTpUvtxq9XKzZs3uXHjBu7u7uzbt4/U1FROnDjB9evXqa+vb/L9vyosLMz+7+rqak6fPk18fDzTp0+3H6+vr6ddu3bAL0UonnjiCXr27ElUVBTR0dEMHz78L7dDRESah0KSiIg0G7PZTPfu3Zscq6qqYtGiRU1GchqZTCbOnTtHdHQ0M2fOZOnSpbRv354DBw4QHx9PbW3tbUOSwWDAZrM1OVZXV/eH7XJsD8DGjRsZOHBgk/NcXFwACA0N5ezZs+zevZt9+/Yxfvx4Hn/8cQoKCv7DOyAiIi2RQpKIiLQooaGhlJeX3xKeGpWWltLQ0EBaWhpG4y/1h/Ly8pqc4+bmhtVqveVaT09PLl++bH998uRJbty4cdv2dOzYEW9vb86cOUNsbOy/Pe+ee+5hwoQJTJgwgbFjxxIVFcWPP/5I+/btb3t/ERFpeRSSRESkRUlJSSE6OhpfX1/Gjh2L0WjkyJEjHDt2jCVLltC9e3fq6upYs2YNI0eOpKSkhHXr1jW5h5+fH1VVVRQXFxMUFIS7uzvu7u4MGzaMzMxMBg8ejNVqJTk5+U+V9160aBGzZ8+mXbt2REVFYbFYOHToENeuXWPu3Lmkp6fTqVMnQkJCMBqN5Ofn4+Xlpb2aRETuUCoBLiIiLcqTTz5JUVERe/fupX///gwaNIhVq1bZiyEEBQWRnp7OG2+8QZ8+fdi6dest5baHDBlCQkICEyZMwNPTk+XLlwOQlpaGj48P4eHhTJw4kaSkpD+1hmnatGlkZWWRnZ1N3759GTp0KDk5Ofj7+wPQtm1bli9fTlhYGP379+fcuXPs2rXLPtIlIiJ3FoPt95OzRUREREREnJi6uERERERERBwoJImIiIiIiDhQSBIREREREXGgkCQiIiIiIuJAIUlERERERMSBQpKIiIiIiIgDhSQREREREREHCkkiIiIiIiIOFJJEREREREQcKCSJiIiIiIg4UEgSERERERFxoJAkIiIiIiLi4F/at4ap+hB+Xw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83" name="Google Shape;283;p45"/>
          <p:cNvPicPr preferRelativeResize="0"/>
          <p:nvPr/>
        </p:nvPicPr>
        <p:blipFill rotWithShape="1">
          <a:blip r:embed="rId3">
            <a:alphaModFix/>
          </a:blip>
          <a:srcRect/>
          <a:stretch/>
        </p:blipFill>
        <p:spPr>
          <a:xfrm>
            <a:off x="307975" y="1376363"/>
            <a:ext cx="3638550" cy="1171575"/>
          </a:xfrm>
          <a:prstGeom prst="rect">
            <a:avLst/>
          </a:prstGeom>
          <a:noFill/>
          <a:ln>
            <a:noFill/>
          </a:ln>
        </p:spPr>
      </p:pic>
      <p:pic>
        <p:nvPicPr>
          <p:cNvPr id="284" name="Google Shape;284;p45"/>
          <p:cNvPicPr preferRelativeResize="0"/>
          <p:nvPr/>
        </p:nvPicPr>
        <p:blipFill rotWithShape="1">
          <a:blip r:embed="rId4">
            <a:alphaModFix/>
          </a:blip>
          <a:srcRect/>
          <a:stretch/>
        </p:blipFill>
        <p:spPr>
          <a:xfrm>
            <a:off x="4021455" y="1254443"/>
            <a:ext cx="4448175" cy="33996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155575" y="66056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K-Nearest Neighbours (KNN) Regression</a:t>
            </a:r>
            <a:endParaRPr/>
          </a:p>
        </p:txBody>
      </p:sp>
      <p:sp>
        <p:nvSpPr>
          <p:cNvPr id="290" name="Google Shape;290;p46" descr="data:image/png;base64,iVBORw0KGgoAAAANSUhEUgAAA0kAAALVCAYAAAAVqqrMAAAAOXRFWHRTb2Z0d2FyZQBNYXRwbG90bGliIHZlcnNpb24zLjcuMSwgaHR0cHM6Ly9tYXRwbG90bGliLm9yZy/bCgiHAAAACXBIWXMAAA9hAAAPYQGoP6dpAACF5ElEQVR4nOzdd3QV1d7G8eekAml0QicgIoIgvVfpICIIgkiTIopIkSodgVCkd6T3XkQEQUABKdJFKSK9hp7Q0vf7B2/OnUPQS7wkJ8D3s1aWOdPyS9zMzDN7Zo/NGGMEAAAAAJAkuTi7AAAAAABITAhJAAAAAGBBSAIAAAAAC0ISAAAAAFgQkgAAAADAgpAEAAAAABaEJAAAAACwICQBAAAAgAUhCQAAAAAsCEkAAAAAYEFIAoDnxOzZs2Wz2Z741aNHj3j5mTt37lT//v11586deNn+/yLm77Fv3z5nl/KvTZo0SbNnz3Z2GQCAx7g5uwAAQNwMHDhQAQEBDtPy5s0bLz9r586dGjBggJo3b67kyZPHy894mU2aNEmpU6dW8+bNnV0KAMCCkAQAz5nq1aurcOHCzi7jf3L//n15eXk5uwynefDggZIlS+bsMgAAf4Pb7QDgBbN+/XqVKVNGXl5e8vHxUc2aNfXHH384LPPbb7+pefPmyp49u5IkSSJ/f3999NFHunnzpn2Z/v37q2vXrpKkgIAA+619Z8+e1dmzZ2Wz2Z54q5jNZlP//v0dtmOz2XT06FF98MEHSpEihUqXLm2fP3/+fBUqVEhJkyZVypQp1bBhQ124cOFf/e7NmzeXt7e3zp8/r1q1asnb21sZM2bUxIkTJUlHjhxRxYoV5eXlpaxZs2rhwoUO68fcwrdt2zZ9/PHHSpUqlXx9fdW0aVPdvn071s+bNGmS8uTJI09PT2XIkEHt2rWLdWti+fLllTdvXu3fv19ly5ZVsmTJ9OWXXypbtmz6448/9PPPP9v/tuXLl5ck3bp1S126dNEbb7whb29v+fr6qnr16jp8+LDDtn/66SfZbDYtXbpUgwcPVqZMmZQkSRK99dZb+uuvv2LVu2fPHtWoUUMpUqSQl5eX8uXLp7Fjxzosc/z4cb333ntKmTKlkiRJosKFC+vbb7+N6/8KAHiu0ZMEAM+Z4OBg3bhxw2Fa6tSpJUnz5s1Ts2bNVLVqVQ0bNkwPHjzQ5MmTVbp0aR08eFDZsmWTJG3atEmnT59WixYt5O/vrz/++EPTpk3TH3/8od27d8tms6lu3br6888/tWjRIo0ePdr+M9KkSaPr16/Hue769esrZ86cGjJkiIwxkqTBgwerT58+atCggVq1aqXr169r/PjxKlu2rA4ePPivbvGLiopS9erVVbZsWQ0fPlwLFizQZ599Ji8vL/Xq1UuNGzdW3bp1NWXKFDVt2lQlSpSIdfviZ599puTJk6t///46ceKEJk+erHPnztlDifQo/A0YMECVKlXSJ598Yl9u7969+uWXX+Tu7m7f3s2bN1W9enU1bNhQH374odKlS6fy5curffv28vb2Vq9evSRJ6dKlkySdPn1aq1evVv369RUQEKCgoCBNnTpV5cqV09GjR5UhQwaHeocOHSoXFxd16dJFwcHBGj58uBo3bqw9e/bYl9m0aZNq1aql9OnTq0OHDvL399exY8f03XffqUOHDpKkP/74Q6VKlVLGjBnVo0cPeXl5aenSpapTp45WrFihd999N87/PwDguWQAAM+FWbNmGUlP/DLGmLt375rkyZOb1q1bO6x39epV4+fn5zD9wYMHsba/aNEiI8ls27bNPm3EiBFGkjlz5ozDsmfOnDGSzKxZs2JtR5Lp16+f/XO/fv2MJNOoUSOH5c6ePWtcXV3N4MGDHaYfOXLEuLm5xZr+d3+PvXv32qc1a9bMSDJDhgyxT7t9+7ZJmjSpsdlsZvHixfbpx48fj1VrzDYLFSpkwsPD7dOHDx9uJJk1a9YYY4y5du2a8fDwMFWqVDFRUVH25SZMmGAkmZkzZ9qnlStXzkgyU6ZMifU75MmTx5QrVy7W9NDQUIftGvPob+7p6WkGDhxon7Z161YjyeTOnduEhYXZp48dO9ZIMkeOHDHGGBMZGWkCAgJM1qxZze3btx22Gx0dbf/+rbfeMm+88YYJDQ11mF+yZEmTM2fOWHUCwIuK2+0A4DkzceJEbdq0yeFLetRTcOfOHTVq1Eg3btywf7m6uqpYsWLaunWrfRtJkya1fx8aGqobN26oePHikqQDBw7ES91t27Z1+Lxy5UpFR0erQYMGDvX6+/srZ86cDvXGVatWrezfJ0+eXLly5ZKXl5caNGhgn54rVy4lT55cp0+fjrV+mzZtHHqCPvnkE7m5uen777+XJP34448KDw9Xx44d5eLyn0Np69at5evrq3Xr1jlsz9PTUy1atHjq+j09Pe3bjYqK0s2bN+Xt7a1cuXI98f9PixYt5OHhYf9cpkwZSbL/bgcPHtSZM2fUsWPHWL1zMT1jt27d0pYtW9SgQQPdvXvX/v/j5s2bqlq1qk6ePKlLly499e8AAM8zbrcDgOdM0aJFnzhww8mTJyVJFStWfOJ6vr6+9u9v3bqlAQMGaPHixbp27ZrDcsHBwc+w2v94/Ja2kydPyhijnDlzPnF5a0iJiyRJkihNmjQO0/z8/JQpUyZ7ILBOf9KzRo/X5O3trfTp0+vs2bOSpHPnzkl6FLSsPDw8lD17dvv8GBkzZnQIMf9NdHS0xo4dq0mTJunMmTOKioqyz0uVKlWs5bNkyeLwOUWKFJJk/91OnTol6Z9HQfzrr79kjFGfPn3Up0+fJy5z7do1ZcyY8al/DwB4XhGSAOAFER0dLenRc0n+/v6x5ru5/WeX36BBA+3cuVNdu3bVm2++KW9vb0VHR6tatWr27fyTx8NGDOvJ/OOsvVcx9dpsNq1fv16urq6xlvf29v6vdTzJk7b1T9PN/z8fFZ8e/93/myFDhqhPnz766KOP9NVXXyllypRycXFRx44dn/j/51n8bjHb7dKli6pWrfrEZV555ZWn3h4APM8ISQDwgsiRI4ckKW3atKpUqdLfLnf79m1t3rxZAwYMUN++fe3TY3qirP4uDMX0VDw+ktvjPSj/rV5jjAICAvTqq68+9XoJ4eTJk6pQoYL9871793TlyhXVqFFDkpQ1a1ZJ0okTJ5Q9e3b7cuHh4Tpz5sw//v2t/u7vu3z5clWoUEEzZsxwmH7nzh37ABpxEdM2fv/997+tLeb3cHd3f+r6AeBFxTNJAPCCqFq1qnx9fTVkyBBFRETEmh8zIl1Mr8PjvQxjxoyJtU7Mu4weD0O+vr5KnTq1tm3b5jB90qRJT11v3bp15erqqgEDBsSqxRjjMBx5Qps2bZrD33Dy5MmKjIxU9erVJUmVKlWSh4eHxo0b51D7jBkzFBwcrJo1az7Vz/Hy8or1t5Ue/T96/G+ybNmyf/1MUMGCBRUQEKAxY8bE+nkxPydt2rQqX768pk6dqitXrsTaxr8Z0RAAnlf0JAHAC8LX11eTJ09WkyZNVLBgQTVs2FBp0qTR+fPntW7dOpUqVUoTJkyQr6+vfXjsiIgIZcyYURs3btSZM2dibbNQoUKSpF69eqlhw4Zyd3fX22+/LS8vL7Vq1UpDhw5Vq1atVLhwYW3btk1//vnnU9ebI0cODRo0SD179tTZs2dVp04d+fj46MyZM1q1apXatGmjLl26PLO/T1yEh4frrbfeUoMGDXTixAlNmjRJpUuXVu3atSU9Gga9Z8+eGjBggKpVq6batWvblytSpIg+/PDDp/o5hQoV0uTJkzVo0CC98sorSps2rSpWrKhatWpp4MCBatGihUqWLKkjR45owYIFDr1WceHi4qLJkyfr7bff1ptvvqkWLVooffr0On78uP744w/98MMPkh4NClK6dGm98cYbat26tbJnz66goCDt2rVLFy9ejPWeJgB4URGSAOAF8sEHHyhDhgwaOnSoRowYobCwMGXMmFFlypRxGF1t4cKFat++vSZOnChjjKpUqaL169fHev9OkSJF9NVXX2nKlCnasGGDoqOjdebMGXl5ealv3766fv26li9frqVLl6p69epav3690qZN+9T19ujRQ6+++qpGjx6tAQMGSJIyZ86sKlWq2AOJM0yYMEELFixQ3759FRERoUaNGmncuHEOt8f1799fadKk0YQJE9SpUyelTJlSbdq00ZAhQ5560Im+ffvq3LlzGj58uO7evaty5cqpYsWK+vLLL3X//n0tXLhQS5YsUcGCBbVu3Tr16NHjX/9OVatW1datWzVgwACNHDlS0dHRypEjh1q3bm1f5vXXX9e+ffs0YMAAzZ49Wzdv3lTatGlVoEABh1szAeBFZzMJ8cQqAADPgdmzZ6tFixbau3fvE0cQBAC8HHgmCQAAAAAsCEkAAAAAYEFIAgAAAAALnkkCAAAAAAt6kgAAAADAgpAEAAAAABYv/HuSoqOjdfnyZfn4+Di83wIAAADAy8UYo7t37ypDhgxycfn7/qIXPiRdvnxZmTNndnYZAAAAABKJCxcuKFOmTH87/4UPST4+PpIe/SF8fX2dXA0AAAAAZwkJCVHmzJntGeHvvPAhKeYWO19fX0ISAAAAgP/6GA4DNwAAAACABSEJAAAAACwISQAAAABgQUgCAAAAAAtCEgAAAABYEJIAAAAAwIKQBAAAAAAWhCQAAAAAsCAkAQAAAIAFIQkAAAAALAhJAAAAAGBBSAIAAAAAC0ISAAAAAFgQkgAAAADAgpAEAAAAABaEJAAAAACwICQBAAAAgAUhCQAAAAAsCEkAAAAAYEFIAgAAAAALQhIAAAAAWBCSAAAAAMCCkAQAAAAAFm7OLgAAAACIcSpNGWeXgHiQ4/p2Z5cQJ/Q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JwakqKiotSnTx8FBAQoadKkypEjh7766isZY+zLGGPUt29fpU+fXkmTJlWlSpV08uRJJ1YNAAAA4EXm1JA0bNgwTZ48WRMmTNCxY8c0bNgwDR8+XOPHj7cvM3z4cI0bN05TpkzRnj175OXlpapVqyo0NNSJlQMAAAB4Ubk584fv3LlT77zzjmrWrClJypYtmxYtWqRff/1V0qNepDFjxqh379565513JElz585VunTptHr1ajVs2NBptQMAAAB4MTm1J6lkyZLavHmz/vzzT0nS4cOHtWPHDlWvXl2SdObMGV29elWVKlWyr+Pn56dixYpp165dT9xmWFiYQkJCHL4AAAAA4Gk5tSepR48eCgkJ0WuvvSZXV1dFRUVp8ODBaty4sSTp6tWrkqR06dI5rJcuXTr7vMcFBgZqwIAB8Vs4AAAAgBeWU3uSli5dqgULFmjhwoU6cOCA5syZo6+//lpz5sz519vs2bOngoOD7V8XLlx4hhUDAAAAeNE5tSepa9eu6tGjh/3ZojfeeEPnzp1TYGCgmjVrJn9/f0lSUFCQ0qdPb18vKChIb7755hO36enpKU9Pz3ivHQAAAMCLyak9SQ8ePJCLi2MJrq6uio6OliQFBATI399fmzdvts8PCQnRnj17VKJEiQStFQAAAMDLwak9SW+//bYGDx6sLFmyKE+ePDp48KBGjRqljz76SJJks9nUsWNHDRo0SDlz5lRAQID69OmjDBkyqE6dOs4sHQAAAMALyqkhafz48erTp48+/fRTXbt2TRkyZNDHH3+svn372pfp1q2b7t+/rzZt2ujOnTsqXbq0NmzYoCRJkjixcgAAAAAvKpsxxji7iPgUEhIiPz8/BQcHy9fX19nlAAAA4B+cSlPG2SUgHuS4vt3ZJUh6+mzg1GeSAAAAACCxIS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PhXISkyMlI//vijpk6dqrt370qSLl++rHv37j3T4gAAAAAgobnFdYVz586pWrVqOn/+vMLCwlS5cmX5+Pho2LBhCgsL05QpU+KjTgAAAABIEHHuSerQoYMKFy6s27dvK2nSpPbp7777rjZv3vxMiwMAAACAhBbnnqTt27dr586d8vDwcJieLVs2Xbp06ZkVBgAAAADOEOeepOjoaEVFRcWafvHiRfn4+DyTogAAAADAWeIckqpUqaIxY8bYP9tsNt27d0/9+vVTjRo1nmVtAAAAAJDg4ny73ciRI1W1alW9/vrrCg0N1QcffKCTJ08qderUWrRoUXzUCAAAAAAJJs4hKVOmTDp8+LCWLFmiw4cP6969e2rZsqUaN27sMJADAAAAADyP4hySJMnNzU2NGzdW48aNn3U9AAAAAOBUcX4mKTAwUDNnzow1febMmRo2bFicC7h06ZI+/PBDpUqVSkmTJtUbb7yhffv22ecbY9S3b1+lT59eSZMmVaVKlXTy5Mk4/xwAAAAAeBpxDklTp07Va6+9Fmt6njx54vwi2du3b6tUqVJyd3fX+vXrdfToUY0cOVIpUqSwLzN8+HCNGzdOU6ZM0Z49e+Tl5aWqVasqNDQ0rqUDAAAAwH8V59vtrl69qvTp08eaniZNGl25ciVO2xo2bJgyZ86sWbNm2acFBATYvzfGaMyYMerdu7feeecdSdLcuXOVLl06rV69Wg0bNoxr+QAAAADwj+Lck5Q5c2b98ssvsab/8ssvypAhQ5y29e2336pw4cKqX7++0qZNqwIFCuibb76xzz9z5oyuXr2qSpUq2af5+fmpWLFi2rVr1xO3GRYWppCQEIcvAAAAAHhacQ5JrVu3VseOHTVr1iydO3dO586d08yZM9WpUye1bt06Tts6ffq0Jk+erJw5c+qHH37QJ598os8//1xz5syR9KjXSpLSpUvnsF66dOns8x4XGBgoPz8/+1fmzJnj+isCAAAAeInF+Xa7rl276ubNm/r0008VHh4uSUqSJIm6d++unj17xmlb0dHRKly4sIYMGSJJKlCggH7//XdNmTJFzZo1i2tpkqSePXuqc+fO9s8hISEEJQAAAABPLc49STabTcOGDdP169e1e/duHT58WLdu3VLfvn3j/MPTp0+v119/3WFa7ty5df78eUmSv7+/JCkoKMhhmaCgIPu8x3l6esrX19fhCwAAAACeVpxDUgxvb28VKVJEefPmlaen57/aRqlSpXTixAmHaX/++aeyZs0q6dEgDv7+/tq8ebN9fkhIiPbs2aMSJUr829IBAAAA4G/F+Xa7+/fva+jQodq8ebOuXbum6Ohoh/mnT59+6m116tRJJUuW1JAhQ9SgQQP9+uuvmjZtmqZNmybpUa9Vx44dNWjQIOXMmVMBAQHq06ePMmTIoDp16sS1dAAAAAD4r+Icklq1aqWff/5ZTZo0Ufr06WWz2f71Dy9SpIhWrVqlnj17auDAgQoICNCYMWPUuHFj+zLdunXT/fv31aZNG925c0elS5fWhg0blCRJkn/9cwEAAADg79iMMSYuKyRPnlzr1q1TqVKl4qumZyokJER+fn4KDg7m+SQAAIBE7lSaMs4uAfEgx/Xtzi5B0tNngzg/k5QiRQqlTJnyfyoOAAAAABKrOIekr776Sn379tWDBw/iox4AAAAAcKo4P5M0cuRInTp1SunSpVO2bNnk7u7uMP/AgQPPrDgAAAAASGhxDkmMKgcAAADgRRbnkNSvX7/4qAMAAAAAEoV//TJZAAAAAHgRxbknKSoqSqNHj9bSpUt1/vx5hYeHO8y/devWMysOAAAAABJanHuSBgwYoFGjRun9999XcHCwOnfurLp168rFxUX9+/ePhxIBAAAAIOHEOSQtWLBA33zzjb744gu5ubmpUaNGmj59uvr27avdu3fHR40AAAAAkGDiHJKuXr2qN954Q5Lk7e2t4OBgSVKtWrW0bt26Z1sdAAAAACSwOIekTJky6cqVK5KkHDlyaOPGjZKkvXv3ytPT89lWBwAAAAAJLM4h6d1339XmzZslSe3bt1efPn2UM2dONW3aVB999NEzLxAAAAAAElKcR7cbOnSo/fv3339fWbNm1c6dO5UzZ069/fbbz7Q4AAAAAEhocQ5J27ZtU8mSJeXm9mjV4sWLq3jx4oqMjNS2bdtUtmzZZ14kAAAAACSUON9uV6FChSe+Cyk4OFgVKlR4JkUBAAAAgLPEOSQZY2Sz2WJNv3nzpry8vJ5JUQAAAADgLE99u13dunUlSTabTc2bN3cYyS4qKkq//fabSpYs+ewrBAAAAIAE9NQhyc/PT9KjniQfHx8lTZrUPs/Dw0PFixdX69atn32FAAAAAJCAnjokzZo1S8YYSdL48ePl7e0db0UBAAAAgLPE6ZkkY4wWLFhgf5ksAAAAALxo4hSSXFxclDNnTt28eTO+6gEAAAAAp4rz6HZDhw5V165d9fvvv8dHPQAAAADgVHF+mWzTpk314MED5c+fXx4eHg4DOEh64juUAAAAAOB5EeeQNGbMmHgoAwAAAAAShziHpGbNmsVHHQAAAACQKMQ5JEmPXh67evVqHTt2TJKUJ08e1a5dW66urs+0OAAAAABIaHEOSX/99Zdq1KihS5cuKVeuXJKkwMBAZc6cWevWrVOOHDmeeZEAAAAAkFDiPLrd559/rhw5cujChQs6cOCADhw4oPPnzysgIECff/55fNQIAAAAAAkmzj1JP//8s3bv3q2UKVPap6VKlUpDhw5VqVKlnmlxAAAAAJDQ4tyT5Onpqbt378aafu/ePXl4eDyTogAAAADAWeIckmrVqqU2bdpoz549MsbIGKPdu3erbdu2ql27dnzUCAAAAAAJJs4hady4ccqRI4dKlCihJEmSKEmSJCpVqpReeeUVjR07Nj5qBAAAAIAEE+dnkpInT641a9bo5MmTOnbsmGw2m3Lnzq1XXnklPuoDAAAAgAT1r96TJEk5c+a0ByObzfbMCgIAAAAAZ4rz7XaSNGPGDOXNm9d+u13evHk1ffr0Z10bAAAAACS4OPck9e3bV6NGjVL79u1VokQJSdKuXbvUqVMnnT9/XgMHDnzmRQIAAABAQrEZY0xcVkiTJo3GjRunRo0aOUxftGiR2rdvrxs3bjzTAv9XISEh8vPzU3BwsHx9fZ1dDgAAAP7BqTRlnF0C4kGO69udXYKkp88Gcb7dLiIiQoULF441vVChQoqMjIzr5gAAAAAgUYlzSGrSpIkmT54ca/q0adPUuHHjZ1IUAAAAADjLvxrdbsaMGdq4caOKFy8uSdqzZ4/Onz+vpk2bqnPnzvblRo0a9WyqBAAAAIAEEueQ9Pvvv6tgwYKSpFOnTkmSUqdOrdSpU+v333+3L8ew4AAAAACeR3EOSVu3bo2POgAAAAAgUfhX70kCAAAAgBdVnHuSQkNDNX78eG3dulXXrl1TdHS0w/wDBw48s+IAAAAAIKHFOSS1bNlSGzdu1HvvvaeiRYvy7BEAAACAF0qcQ9J3332n77//XqVKlYqPegAAAADAqeL8TFLGjBnl4+MTH7UAAAAAgNPFOSSNHDlS3bt317lz5+KjHgAAAABwqjjfble4cGGFhoYqe/bsSpYsmdzd3R3m37p165kVBwAAAAAJLc4hqVGjRrp06ZKGDBmidOnSMXADAAAAgBdKnEPSzp07tWvXLuXPnz8+6gEAAAAAp4rzM0mvvfaaHj58GB+1AAAAAIDTxTkkDR06VF988YV++ukn3bx5UyEhIQ5fAAAAAPA8i/PtdtWqVZMkvfXWWw7TjTGy2WyKiop6NpUBAAAAgBPEOSRt3bo1PuoAAAAAgEQhziGpXLly8VEHAAAAACQKTx2Sfvvtt6daLl++fP+6GAAAAABwtqcOSW+++aZsNpuMMX+7DM8kAQAAAHjePXVIOnPmTHzWAQAAAACJwlOHpKxZs8ZnHQAAAACQKMT5PUkAAAAA8CIjJAEAAACABSEJAAAAACwISQAAAABg8a9CUmRkpH788UdNnTpVd+/elSRdvnxZ9+7de6bFAQAAAEBCe+rR7WKcO3dO1apV0/nz5xUWFqbKlSvLx8dHw4YNU1hYmKZMmRIfdQIAAABAgohzT1KHDh1UuHBh3b59W0mTJrVPf/fdd7V58+ZnWhwAAAAAJLQ49yRt375dO3fulIeHh8P0bNmy6dKlS8+sMAAAAABwhjj3JEVHRysqKirW9IsXL8rHx+eZFAUAAAAAzhLnkFSlShWNGTPG/tlms+nevXvq16+fatSo8SxrAwAAAIAEF+fb7UaOHKmqVavq9ddfV2hoqD744AOdPHlSqVOn1qJFi+KjRgAAAABIMHEOSZkyZdLhw4e1ePFi/fbbb7p3755atmypxo0bOwzkAAAAAADPoziHpNDQUCVJkkQffvhhfNQDAAAAAE4V52eS0qZNq2bNmmnTpk2Kjo6Oj5oAAAAAwGniHJLmzJmjBw8e6J133lHGjBnVsWNH7du3Lz5qAwAAAIAEF+eQ9O6772rZsmUKCgrSkCFDdPToURUvXlyvvvqqBg4cGB81AgAAAECCiXNIiuHj46MWLVpo48aN+u233+Tl5aUBAwY8y9oAAAAAIMH965AUGhqqpUuXqk6dOipYsKBu3bqlrl27PsvaAAAAACDBxXl0ux9++EELFy7U6tWr5ebmpvfee08bN25U2bJl46M+AAAAAEhQcQ5J7777rmrVqqW5c+eqRo0acnd3j4+6AAAAAMAp4hySgoKC5OPjEx+1AAAAAIDTPVVICgkJka+vryTJGKOQkJC/XTZmOQAAAAB4Hj1VSEqRIoWuXLmitGnTKnny5LLZbLGWMcbIZrMpKirqmRcJAAAAAAnlqULSli1blDJlSknS1q1b47UgAAAAAHCmpwpJ5cqVs38fEBCgzJkzx+pNMsbowoULz7Y6AAAAAEhgcX5PUkBAgK5fvx5r+q1btxQQEPBMigIAAAAAZ4lzSIp59uhx9+7dU5IkSZ5JUQAAAADgLE89BHjnzp0lSTabTX369FGyZMns86KiorRnzx69+eabz7xAAAAAAEhITx2SDh48KOlRT9KRI0fk4eFhn+fh4aH8+fOrS5cuz75CAAAAAEhATx2SYka1a9GihcaOHcv7kAAAAAC8kJ46JMWYNWtWfNQBAAAAAIlCnEOSJO3bt09Lly7V+fPnFR4e7jBv5cqVz6QwAAAAAHCGOI9ut3jxYpUsWVLHjh3TqlWrFBERoT/++ENbtmyRn59ffNQIAAAAAAkmziFpyJAhGj16tNauXSsPDw+NHTtWx48fV4MGDZQlS5b4qBEAAAAAEkycQ9KpU6dUs2ZNSY9Gtbt//75sNps6deqkadOmPfMCAQAAACAhxTkkpUiRQnfv3pUkZcyYUb///rsk6c6dO3rw4MGzrQ4AAAAAElicB24oW7asNm3apDfeeEP169dXhw4dtGXLFm3atElvvfVWfNQIAAAAAAkmzj1JEyZMUMOGDSVJvXr1UufOnRUUFKR69eppxowZ/7qQoUOHymazqWPHjvZpoaGhateunVKlSiVvb2/Vq1dPQUFB//pnAAAAAMB/E+eepJQpU9q/d3FxUY8ePf7nIvbu3aupU6cqX758DtM7deqkdevWadmyZfLz89Nnn32munXr6pdffvmffyYAAAAAPMlThaSQkJCn3qCvr2+cCrh3754aN26sb775RoMGDbJPDw4O1owZM7Rw4UJVrFhR0qMX2ebOnVu7d+9W8eLF4/RzAAAAAOBpPFVISp48uWw22z8uY4yRzWZTVFRUnApo166datasqUqVKjmEpP379ysiIkKVKlWyT3vttdeUJUsW7dq1629DUlhYmMLCwuyf4xLwAAAAAOCpQtLWrVvj5YcvXrxYBw4c0N69e2PNu3r1qjw8PJQ8eXKH6enSpdPVq1f/dpuBgYEaMGDAsy4VAAAAwEviqUJSuXLlnvkPvnDhgjp06KBNmzYpSZIkz2y7PXv2VOfOne2fQ0JClDlz5me2fQAAAAAvtjiPbidJ27dv14cffqiSJUvq0qVLkqR58+Zpx44dT72N/fv369q1aypYsKDc3Nzk5uamn3/+WePGjZObm5vSpUun8PBw3blzx2G9oKAg+fv7/+12PT095evr6/AFAAAAAE8rziFpxYoVqlq1qpImTaoDBw7Yn/8JDg7WkCFDnno7b731lo4cOaJDhw7ZvwoXLqzGjRvbv3d3d9fmzZvt65w4cULnz59XiRIl4lo2AAAAADyVOA8BPmjQIE2ZMkVNmzbV4sWL7dNLlSrlMPDCf+Pj46O8efM6TPPy8lKqVKns01u2bKnOnTsrZcqU8vX1Vfv27VWiRAlGtgMAAAAQb+Ickk6cOKGyZcvGmu7n5xfr1rj/1ejRo+Xi4qJ69eopLCxMVatW1aRJk57pzwAAAAAAqziHJH9/f/3111/Kli2bw/QdO3Yoe/bs/1MxP/30k8PnJEmSaOLEiZo4ceL/tF0AAAAAeFpxfiapdevW6tChg/bs2SObzabLly9rwYIF6tKliz755JP4qBEAAAAAEkyce5J69Oih6OhovfXWW3rw4IHKli0rT09PdenSRe3bt4+PGgEAAAAgwdiMMebfrBgeHq6//vpL9+7d0+uvvy5vb289fPhQSZMmfdY1/k9CQkLk5+en4OBghgMHAABI5E6lKePsEhAPclzf7uwSJD19NvhX70mSJA8PD73++usqWrSo3N3dNWrUKAUEBPzbzQEAAABAovDUISksLEw9e/ZU4cKFVbJkSa1evVqSNGvWLAUEBGj06NHq1KlTfNUJAAAAAAniqZ9J6tu3r6ZOnapKlSpp586dql+/vlq0aKHdu3dr1KhRql+/vlxdXeOzVgAAAACId08dkpYtW6a5c+eqdu3a+v3335UvXz5FRkbq8OHDstls8VkjAAAAACSYp77d7uLFiypUqJAkKW/evPL09FSnTp0ISAAAAABeKE8dkqKiouTh4WH/7ObmJm9v73gpCgAAAACc5alvtzPGqHnz5vL09JQkhYaGqm3btvLy8nJYbuXKlc+2QgAAAABIQE8dkpo1a+bw+cMPP3zmxQAAAACAsz11SJo1a1Z81gEAAAAAicK/fpksAAAAALyI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MKpISkwMFBFihSRj4+P0qZNqzp16ujEiRMOy4SGhqpdu3ZKlSqVvL29Va9ePQUFBTmpYgAAAAAvOqeGpJ9//lnt2rXT7t27tWnTJkVERKhKlSq6f/++fZlOnTpp7dq1WrZsmX7++WddvnxZdevWdWLVAAAAAF5kNmOMcXYRMa5fv660adPq559/VtmyZRUcHKw0adJo4cKFeu+99yRJx48fV+7cubVr1y4VL178v24zJCREfn5+Cg4Olq+vb3z/CgAAAPgfnEpTxtklIB7kuL7d2SVIevpskKieSQoODpYkpUyZUpK0f/9+RUREqFKlSvZlXnvtNWXJkkW7du1ySo0AAAAAXmxuzi4gRnR0tDp27KhSpUopb968kqSrV6/Kw8NDyZMnd1g2Xbp0unr16hO3ExYWprCwMPvnkJCQeKsZAAAAwIsn0fQktWvXTr///rsWL178P20nMDBQfn5+9q/MmTM/owoBAAAAvAwSRUj67LPP9N1332nr1q3KlCmTfbq/v7/Cw8N1584dh+WDgoLk7+//xG317NlTwcHB9q8LFy7EZ+kAAAAAXjBODUnGGH322WdatWqVtmzZooCAAIf5hQoVkru7uzZv3myfduLECZ0/f14lSpR44jY9PT3l6+vr8AUAAAAAT8upzyS1a9dOCxcu1Jo1a+Tj42N/zsjPz09JkyaVn5+fWrZsqc6dOytlypTy9fVV+/btVaJEiaca2Q4AAAAA4sqpIWny5MmSpPLlyztMnzVrlpo3by5JGj16tFxcXFSvXj2FhYWpatWqmjRpUgJXCgAAAOBlkajekxQfeE8SAADA84P3JL2YeE8SAAAAADzH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Dh5uwCAADA8+9UmjLOLgHxIMf17c4uAXAKQhIAvOQ4uX3xcGILAP8bbrcDAAAAAAtCEgAAAABYEJIAAAAAwIKQBAAAAAAWhCQAAAAAsCAkAQAAAIDFczEE+MSJEzVixAhdvXpV+fPn1/jx41W0aFFnlwU4FcM2v3gYthkAgMQh0fckLVmyRJ07d1a/fv104MAB5c+fX1WrVtW1a9ecXRoAAACAF1CiD0mjRo1S69at1aJFC73++uuaMmWKkiVLppkzZzq7NAAAAAAvoER9u114eLj279+vnj172qe5uLioUqVK2rVr1xPXCQsLU1hYmP1zcHCwJCkkJCR+i31KpwOqOrsExIPsZ35I8J95NzoywX8m4pez9lO0pRePM9oS7ejFRFvCs5JYzsVj6jDG/ONyiTok3bhxQ1FRUUqXLp3D9HTp0un48eNPXCcwMFADBgyINT1z5szxUiMgSfLzc3YFeBHQjvCs0JbwrNCW8KwksrZ09+5d+f1DTYk6JP0bPXv2VOfOne2fo6OjdevWLaVKlUo2m82Jlb1cQkJClDlzZl24cEG+vr7OLgfPMdoSngXaEZ4V2hKeFdqScxhjdPfuXWXIkOEfl0vUISl16tRydXVVUFCQw/SgoCD5+/s/cR1PT095eno6TEuePHl8lYj/wtfXl3/4eCZoS3gWaEd4VmhLeFZoSwnvn3qQYiTqgRs8PDxUqFAhbd682T4tOjpamzdvVokSJZxYGQAAAIAXVaLuSZKkzp07q1mzZipcuLCKFi2qMWPG6P79+2rRooWzSwMAAADwAkr0Ien999/X9evX1bdvX129elVvvvmmNmzYEGswByQunp6e6tevX6xbH4G4oi3hWaAd4VmhLeFZoS0lbjbz38a/AwAAAICXSKJ+JgkAAAAAEhohCQAAAAAsCEkAAAAAYEFIAgAAAAALQhIAAAAAWBCS8NQ2btyoO3fuOLsMvACmTZum27dvO7sMvACio6MdPjNgK/6N69evO7sEvCBWr17t7BLwjBCS8FSmTJmievXqacmSJQoJCXF2OXiOrVq1SsOHD1efPn0UHBzs7HLwnHNxeXQY+/HHHxURESGbzebkivC8adSokRo1aqRz5845uxQ8577//nvVrVtXw4cPd3YpeAYISXgqbdu21QcffKBRo0Zp0aJFBCX8a2+//bZat26tgwcPqmfPngQl/M+2b9+udu3a6c8//5QUu3cJ+CcdO3bUnj171L17d4IS/idvvfWWxo8fr169emno0KHOLgf/I0IS/quoqChJ0tSpU1WuXDl9/fXXBCX8K9HR0XJzc1OXLl309ttvE5TwTOTLl08PHz7U7NmzJf2ndwn4b6KiolSsWDFt27ZNa9euVdeuXQlK+Nc8PT3VunVrjR49mqD0AuBIgn9kjJGrq6siIiIkPXqWhKCEf8vFxUVRUVFydXVV165dVbt2bYIS4iSmlyjmvxEREfLz89OQIUO0adMmHTlyxJnl4Tnj6uqqqKgoFShQQDt27NC6desISvifeHh4qHXr1ho7dixB6TlHSMLfio6Ott/f7+7ubg9K06dPV7ly5TRixAiCEp6K9fYnV1dX+3+7du1KjxLiJKaX6NChQ5Ie7ZskKU+ePHr48KEOHz4siVvu8M+etE8qUKCAtm/fTlBCnDxpX+Pp6akWLVoQlJ5zNsNQQHiC6Oho+8nI1KlT9csvv+jhw4fKnz+/evfuLUlq06aNtm7dqi5duqhRo0by9fV1ZslIpKxt6bvvvtPJkyeVIUMG5c6dW/ny5VNkZKSGDx+utWvXqmDBghoyZIj8/PycXDUSm5geSOnRM0jlypVTnTp1VLNmTTVr1kxubm4aOHCgZs6cqV27dil9+vROrhiJlXWfdOHCBT18+FCvvvqqjDGy2Wzav3+/ypYtq5o1a2rEiBHKmjWrkytGYvX48e327dsKDQ1V69atJUnh4eGaOnWqOnbsqCFDhqh79+7OLBdxREjCP+revbvmz5+vpk2byt/fX506dVKbNm00ZcoUSdLHH3+sn3/+WW3atNHHH38sLy8vJ1eMxCTmpEN61JYWLVqkjBkzytXVVS4uLurbt68qVaqkyMhIjRgxQuvWrVPWrFk1bdo02hLsjh07pty5c0uSJk6cKF9fX+XNm1dDhw7VmTNndPv2bfXr10/u7u5avny5GjRooPr16zsEK0ByPKnt37+/li1bphs3bihz5swaMGCASpcuLT8/P+3fv1/lypVTrVq1NGTIEGXPnt3JlSOxsR7fevbsqYULFypt2rS6efOmMmXKpPnz5ytLliwKDw/XtGnT1LlzZ3Xr1k2DBg1ycuV4agb4G7t27TI5cuQw27ZtM8YYs2HDBuPp6WmmTZvmsFy9evVMgwYNTHR0tDPKxHNgzJgxJkuWLGbnzp3GGGOGDx9uPDw8TO7cuc3atWuNMcZERESYHj16mDZt2pioqChnlotE5NixY8Zms5kJEyaYLl26mBQpUpjjx48bY4x58OCBuXLlimnXrp2pXLmyyZw5s7HZbOadd95xbtFIlKzHqP79+5v06dObZcuWmTt37pjChQubfPnymRkzZpg7d+4YY4w5cOCAsdlsplevXs4qGc+BkSNHGn9/f7Nv3z5jjDGzZ882NpvNFCtWzJw6dcoYY0xYWJgJDAw0pUuX5lzpOUJIgl3MP9yY/65atcoULVrUGGPMypUrjbe3t5kyZYoxxpg7d+6Y77//3r5uzEkt//jRrl07c+PGDfvnO3fumIYNG5rJkycbY4xZu3at8fX1Nd26dTPVqlUzuXLlMps2bTLGGBMZGWlvQwSll9vly5eNMcaEh4eb6dOnG3d3d+Pr62vOnDljjHkUqq3++usvs3r1alO2bFmTLl06s3z58oQuGYnU1q1bHT7v3bvXFClSxPzwww/GGGM2b95sfHx8zJtvvmnSp09vZs2aZW7fvm2MMebEiROx2hpeXoMGDbJfpDHm0X6qTZs2ZsmSJcYYY1avXm38/PzM0KFDTZ48eUyJEiXsQSkiIiLWeRYSN0ISYrly5Yoxxpjdu3ebMmXKmLFjxxofHx97QDLm0UHlnXfeMSdOnLBP46QWFy5cMNWrVzfh4eEO048ePWpOnTplfv/9d5MtWzYzbtw4Y4wxkydPNi4uLiZVqlTm559/ti/PAeTl1qRJE9OgQQP756VLlxqbzWZsNpsZP368fXp0dLSJjIx0WPfChQumWrVqpmvXrglWLxKvIUOGmDp16pjo6Gj7fuXkyZNm1qxZJioqymzZssWkSZPGTJ8+3RhjTP78+U2+fPnMuHHjzN27d+3bIShh48aNpmHDhrH2OatXrzZXr141+/fvNwEBAWbChAnGGGOmTJlibDabyZEjh7l06ZJ9eY5vzw9CEhwsW7bMVKhQwdy8edP89ddfpmzZssbT09P069fPvszDhw9NzZo1zQcffMA/dvyt2bNnOxwYjDFm4sSJ5q233jL37983xjxqb3Xq1DFjxoyJdeDBy+v69esmLCzMGGNMcHCwiYqKMmfOnLGfdIwYMcIY8/cXZqZNm2ZeeeUVc+vWrQSrGYnT8ePH7QHn6NGj9unXrl0z0dHR5r333jOdOnWy73/q1Klj0qRJY5o0acLxDbHE7HPWrFlj9uzZ4zBv4sSJpkqVKvY7KebPn2/atm1rWrVqxfHtOcUQ4HAQEhKi06dPKyQkRDly5NBnn32mNGnS6OTJk5o5c6aWLVumt99+W+fPn9ecOXNks9kYaheSHIdBvXPnjrp27aoGDRooKCjIPj0qKkrHjh3TsWPHFBkZqXnz5umNN97Q559/bn9fCZA6dWp5eHho6tSpeuONN3T+/Hlly5ZNzZs316hRo9StWzeNHj3a/gB+jx49tGXLFvv6R48eVcqUKe3Dg+PlZIxRrly55ObmpnXr1qlChQpasmSJJClNmjQKCwvTjRs35OPjYx/gw8fHRxs2bNDs2bNls9lkGNsKkv0VKC4uLrp48aLat2+v8ePH219FIEl//vmnTp48KW9vbwUHB2vp0qXKkiWLvvnmG45vzylGt3uJGcvILNYRf0qXLq3kyZPru+++kyQtWrRIq1at0saNG1WgQAGlS5dO8+bNk7u7O6NHIZbAwEBlzZpVxYoVU/Xq1ZUhQwYtXrxY/v7+2rt3r/r27au9e/cqderUcnV11eHDh+Xm5ubQHvFysu6HJOny5ct666235OXlpeXLlytbtmwKDw/X5MmT1alTJzVq1Ejnz5/X9evX9fvvv8vNzU33799XzZo19fXXX6tw4cJO/G3gTNb9yZ49e3T//n3Nnz9fe/fuVf/+/VWvXj1J0rvvvqvjx4+ratWq2r9/v27fvq3Dhw/L1dU1VnsEunfvrvbt22v37t36+uuv9dprr6lDhw4qUKCAzp07pxIlSig6Olq+vr7y9PTUwYMH5ebm5uyy8S8RkhDL6tWrNWzYMA0fPlxlypSR9Ogqyq1bt+Tr66ukSZNKkiIjI/nHD4cTiXnz5qlHjx5avXq1ihQpolOnTqly5crKnDmzli9frjRp0mjfvn06fvy4bt++rU8++URubm6EbTi0o40bNypVqlQqVKiQgoKCVLVqVUmP9k3ZsmWTMUZr1qzR9OnTlSlTJo0fP97+wmt3d3f2TS85a1vq2rWrFi5cqMOHD+vChQuaMGGCdu3apf79+6tBgwYyxuj9999XWFiYkiRJovnz58vd3Z2ABEmObWnlypV67733tHXrVpUrV06LFi3SyJEjlTdvXntQunTpkubNm6fkyZOrVatWcnNzY3/0HCMkveQmTJigGTNmaNCgQSpUqJD8/f119epVVa5cWRUqVNC4ceMkKdZVfq7643E7duzQypUr9corr+jTTz+1B5+YoJQpUyatWLFCadKkcViPgATz2Pu0vvvuO7Vs2VItWrRQihQpdPXqVVWrVk3Sf4KSJIWFhcnT01OS40Ub9k+QpBs3bmjgwIGqXbu2KlWqJEk6fPiwxo0bp127dqlv375q2LChpEcv/fTw8JDEBUDEtnLlSh0+fFiZM2dWq1at7NNjglLMbeMFChRwWI/j2/ONyyQvmZhMbIxRZGSkihYtqnTp0mnAgAGqXr26Vq5cKX9/f40fP17Lly/Xtm3bJCnWCQcnIIhhjNGxY8dUpUoVjR07Vjdv3pQk++0qOXLk0KZNm3TlyhWVL1/ePj8GBxDE7E9GjhypmTNn6ptvvtEnn3yiFClSSJL8/f21YcMG2Ww21atXTydPnpQke0Ayxjic1LJ/wrx585Q2bVpt3rxZ/v7+9un58+fX559/rpIlS2rw4MGaO3euJNkD0uNtCTh8+LD69eunESNG2KeFh4dLkho1aqQvvvhCR48e1YABA/Tnn386rMvx7flGSHqJREdH208ewsPDFRoaqqJFi2rDhg0aN26cypcvr1atWql69epaunSp8ufPr507d/LgKmKxhm2bzabcuXNr8eLFSpcunX766ScdPnxY0qOHXGOC0nfffafXX39dyZMnd2LlSIyMMbp79662bNmi3r17q2TJkkqSJImk/wwIEhOULl26pCFDhjisTyjC44oWLapatWrp5MmTCg4OlvSoh0h6FJTat2+vV199VT/88IPDerQlPH7OkytXLnXo0EGZM2fWN998owcPHsjDw8MhKLVp00apUqXSK6+84oySEU+43e4lYb2vdvjw4dqyZYvOnj2r4sWLq2PHjnrzzTclSTt37tRPP/2kmTNn6vTp06pdu7ZWr17tvMKR6Fjb0p07d+Tq6qpkyZLJ1dVVK1eu1Oeff65atWqpY8eOeu2112KtI3ELAmJ7+PChChUqpObNm6tbt24O80JDQ3XmzBnlzp1bt2/flq+vL+0Hdn/3/NDZs2fVtGlTnT17Vjt37lSmTJkcbqX766+/lD17dp49gp21LUVFRenu3btKnjy5oqKitGTJEgUGBipXrlyaN2+ekiZN6nCb5pO2gecbIekl07t3b82YMUN9+vRR/vz5VaVKFZUtW1bTp09XxowZ7cvdvHlT8+bN02effcatB7Cz7vxHjBihDRs26N69e/Lx8dHMmTOVJUsWrVixQh07dlStWrXUoUMHe1ACYjzpGcf79++rcuXKyp49uxYsWODQ1o4ePapJkybpiy++UEBAgCSCNh6xtpNly5bp1KlTcnV1VbFixVS2bFldunRJDRs21MWLF7Vjxw5lzJgx1jNHnNRCin0xedeuXTp48KA++OAD1alTR0WLFtWcOXM0adIkZcmSRXPnzlXSpEl5hu1FFu9vYoLTPP6ixePHj5u8efOaTZs2GWOM2bVrl0mSJIn9TeMxL857/KVnvGkcj/vyyy9NmjRpzOzZs81PP/1kMmfObPLmzWt/id7y5ctN1qxZTcOGDc3Zs2edXC0SE+t+KeaFsTE2bNhg3NzcTO/evU14eLiJjIw0ISEhpnr16ubtt9/+25fHAl27djXp06c3jRs3NpUrVzY5cuQwo0aNMsYY+4vRc+TIYc6dO+fkSpHYffnllyZdunRm0qRJZuXKlSZ16tSmWrVq5tatWyYsLMzMmjXLFCtWzFSoUMGEhoY6u1zEIy6dvKBatmypdevW2e/Blh6NBGWz2VSpUiWtXr1alStX1ujRo9WyZUvdvXtXa9aseeLVWa6QwOr8+fPauHGj5s+fr2bNmunu3bsKCQnRp59+qlSpUkmS6tWrpwEDBig0NFSZM2d2csVILKxXaseMGaMWLVqofPnymjlzpi5evKiqVatq2rRpCgwMVIUKFVShQgVVq1ZNFy9e1IoVK+zPuAFWK1eu1OLFi7Vq1SrNnz9fjRo10qVLl5QuXTpJUo4cOTR37ly5ubmpc+fOTq4WidmRI0e0atUqLVu2TJ988okyZcqk4OBgNWzYUClSpJCHh4c+/PBDNW3aVNmzZ+eF1S86Z6c0xI/ChQubDBkymI0bN9p7hi5cuGCyZ89uunfvbvz8/MzkyZPty//666+mfPnyZu/evc4qGc+JgwcPmrRp0xpjjPn++++Nt7e3mTJlijHGmLt375qxY8ea8PBwh3XoAYBVjx49TOrUqU1gYKBp27atKViwoGnRooX9Kv+RI0dM7969TefOnc3XX39t782mVxtPMnz4cFOnTh1jzKNebB8fH4d90qFDh4wxxly+fDnWnRKA1ZEjR0zBggWNMcYsW7bMeHt728+V7t69a9auXWsiIyNNRESE/e4bjm8vLkLSC8b6j7V69eomffr0ZuPGjfYu4Y4dOxovLy/zySef2JcLDQ01tWrV4nYWxBJzELB+f//+fVOlShXTuXNn4+3tbaZNm2Zf5vfffzdVqlQxP/30U6z1AWOMWbhwoXnllVfMvn37jDHGbNq0ybi6uprXX3/dfPDBB+bMmTPGmNi3/XJyi8fFHK9GjRplOnbsaH744QeHk9ro6GizZMkSM3DgQBMSEmJfj7YEY558fDp8+LDx9/c3I0aMMMmTJzcTJ060z9u+fbupWbOmOXjw4D9uAy8O7qN6wbi4uNgfIvz+++9VrVo1NWvWTHPmzFHlypXVvHlznTlzRj/++KN69+4tT09P/fzzzwoKCtKBAwfst7PwECsebweRkZFyd3eXzWZT+vTpNX78eH388cdq3bq1pEejk3Xr1k3u7u4qU6aMJIbTRWxJkiRRo0aNVKhQIa1Zs0YtWrTQxIkT9fDhQ/Xt21eurq7q27dvrKF0GaQBj++TYr7PlSuXvvjiC40dO1azZ89W06ZNJUkPHjzQjBkzlCtXLvn4+NjXoy3B2pasI9Tly5dPtWvXVvfu3dWlSxd9+umnkh49rjBs2DC5ubkpX7589u1wjHuxMbrdC8o62kq1atV06NAhzZ8/X5UqVdJvv/2mtWvXau7cucqVK5eyZMmiMWPGyM3NjVFaEMvw4cO1e/duXblyRR9++KHef/99ubq66p133lFoaKjy58+vbNmyaePGjbp9+7b2798vd3d3wjYcRrGL+f7Bgwe6e/euXF1dVbNmTb333nvq2rWrHjx4oHz58ikiIkLNmzfXgAEDnFw9EhPr/uTbb7/VrVu35OPjo+rVqytZsmQaNWqUunXrpsmTJ6tw4cIyxqhnz566du2a9u7dKzc3t1ijKuLlZG0HY8aM0Z49eyRJZcqUUfPmzXXt2jW1b99ee/fuVY8ePXT//n39/PPPunz5sg4ePMjx7SVCSHqBPR6UDh48qAULFqhSpUqSHr17JOaFjRJD6uIR686/f//+Gj9+vJo2bap79+5p1apVqlSpkgYNGiQ/Pz9NmDBBW7duVapUqZQtWzaNGDGCsA1Jju3o/v37ioiIcHiR8KFDh1S7dm0tWLBAZcqU0cmTJ9W3b19Vq1ZNTZo04QQEdtaT2k6dOmnevHny8fGRzWZTZGSk1q5dq9dff12DBw/WmDFj5OnpqUyZMillypT6/vvv5e7uzvENkhzb0uDBgzV06FC1adNGhw8f1s2bN5UqVSp7CB83bpxWr16tHDlyKHv27Bo7dizHt5cMIekF93hQ+u233zR37lyVKVNGnp6e9uW4wobHnT9/XpMnT1blypVVsWJFSdKmTZvUs2dPvf7665o1a5ZsNpv9KwYnI7AaOHCgvv/+e127dk2VK1dWkyZNVLp0aZ08eVL169dX5cqVVbt2bQ0bNkyenp5avny5bDYbV2ohyfHYtG/fPnXs2FFjx45VtmzZdOPGDXXt2lV79+7VL7/8ouzZs+vo0aN6+PChkiZNqtdee83hFnQgxh9//KE+ffrok08+UeXKlSVJ3333nQYPHqy0adNq6dKl8vT01N27dx1u1eT49nIhJL0ErAeImjVrav369dqzZ4+KFCni5MqQWH377beqU6eOUqdOrcWLF9tDkiT98MMPql27tjZs2KAKFSo4sUokRtZw8/XXXyswMFA9evSQp6enJk2apAwZMuizzz5T3bp1NWDAAK1YsUK3bt1StmzZtHXrVrm7u3PRBrEsWbJEs2fPloeHh5YvX24fevnu3buqU6eO7t+/r23bttmfLYlB2MbjZs6cqa+//lrGGC1fvlx58uSRJEVERGj58uUKDAzUtGnTVLx4cYfzJ/ZLLx/2HC+BmO5hSVq3bp06deqkggULOrkqJGZFihRRu3btdOPGDZ0/f16S7G2oatWqevXVV7V//35nlohEKuaEdN++fXJ1ddX06dPVtWtXff7559q8ebOSJEmiMWPG6Pr16+rXr59WrVqlDRs2aNu2bXJ3d1dkZCQnInAQFhambdu26ejRo/rzzz/tASkyMlI+Pj5q3bq1bt68qaCgoFjrEpDwuGrVqillypQ6ceKEtmzZopi+And3d1WvXl2XLl3SoUOHJDm+J5L90suHvcdz6u9eqPh3061BaeTIkXJ1dVVERES81Yfnx5PaTPr06dW7d281a9ZMn376qTZv3mw/WISEhOjhw4fy9vZO6FLxnPj1119VtGhRffHFF7p7966kR7epZMyYUTNnztTvv/+uOXPmSHr0os+8efPKxcVFUVFR3BaFWPskT09PDR48WM2aNdOtW7fUsWNHRURE2NtK+vTpFR4ervv37zujXCRiTzq+ZciQQStXrlSJEiU0f/58rV271mF++vTplSxZsoQqEYkYt9s9h6y3Dxw5csR+5fXNN9+MNd/K2lXMfbWQHNvE7NmzdfnyZaVOnVpt2rSRJPsJybJly9S2bVulT59e27dv19mzZ3Xw4EFOaPFE9+/f15w5c9S9e3e1bNlSY8aMkXn0Xj65uLioZs2aypkzp8aMGePsUpHIWI9f+/fvl5+fn5IkSaJMmTLpzp07CgwM1I8//qj8+fOrf//+unXrlnr06KF79+5p27Zt9BzBznp8W7hwoU6dOqVChQopX758ypQpky5fvqx3331Xd+/e1VtvvaU33nhD69at059//qkjR45wfIN4mexzxvrisi+//NLkz5/fZM6c2RQqVMi0aNHiqdabOHGief/993lxLOz69etnkiVLZipVqmRsNpupW7euOX36tDHGmJs3b5rWrVsbm81m3nvvPbN06VL7y4kjIiKcWTYSgb/bjwQHB5sxY8YYFxcXExgYaJ8eHh5u8uTJY3r37p1QJeI51L17d5MmTRqTNWtWU7p0abNt2zZjzKP9UY8ePYyPj49JmTKlqVevnmnWrJl58OCBMebv2yNeXr169TKpUqUy+fLlMwEBAaZZs2bmt99+M8YYc/nyZVO6dGn78a1v37729XjpMAhJz6mhQ4eaVKlSmR07dphbt26Zrl27GpvNZvbs2WNfJiYYWQPSlClTjJ+fn1m2bFmC14zEw3oiERoaaurXr29++eUXY4wxR48eNSlTpjRVq1Y1f/31lzHGmGvXrpk2bdoYLy8vs2PHDvt6eLlZ29F3331nFixYYGbMmGGf9vDhQzNq1Cjj4uJiqlevbtq2bWtq165tcufObcLDw51RMhIp63Fq586dJnfu3GbHjh1m/vz55sMPPzSpU6c2mzdvNsYYc/v2bdOzZ09TpEgR06lTJ/vFmocPHzqldiQuMful6OhoExISYurWrWv2799vjDFm5syZpnz58qZu3brm8OHDxhhjgoKCTIkSJUytWrXMhg0b7Nuxtkm8nAhJz6GYk9oFCxYYY4z59ttvjZ+fn5k2bZoxxvFAYb0SMmXKFOPr62uWL1+esAUjUbGe2B47dszs37/ffPbZZ+by5cv26X/99ZdJmTKlqVatmjl16pQx5tEV3CZNmhg/Pz+zZcuWBK8biYv1BKJHjx4mS5YspmDBgiZLliymYsWK5uLFi8aYR/urcePGmWTJkpkSJUqYXbt22QMSPZEwJnbvz7Zt20y3bt3sn48fP26aNm1qUqZMaQ9KN2/eNF26dDHFihUzffv2JXTDGOPYlk6ePGnOnj1rateuba5evWqfPm/ePFO+fHlTr149e4/SpUuXTNGiRU2FChXMmjVrErxuJE6EpOfA41czHjx4YHLlymVWrVplfvjhB+Pt7W0mT55sjHl0K8uwYcPM+vXrHdaZOnUqAQkOvvjiC5MlSxbj5+dnkiVLZlauXOkw/6+//jJp0qQxhQsXNpcuXTLGGHP9+nVTp04dkyFDBvvtLXi5ff3118bf39/s3bvXGGPMjBkzjM1mM6VLlzbnzp0zxhhz7949M378eGOz2cyoUaOMMQQkxDZ06FDTqFEj89Zbb5kPPvjAYd7x48dNs2bNTJo0acz3339vjDHmzp075ssvvzS5cuUyX331lTNKRiLVvXt34+/vbzJmzGjSpk1rjh496jB//vz55q233jLly5c3J0+eNMYYc/XqVfPqq6+amjVrmnv37jmjbCQyhKREznpV5M6dO/bvP/30U1OnTh3j6+trpkyZYp9+4cIFU7NmTTNz5kz7tJkzZxoXFxezYsWKhCkaiU50dLRDW1q/fr3JkyePWb58uVm9erXJnj27qVq1qtm+fbvDesePHzfVqlVzOKG9ceOGPTTh5Xbp0iXTqlUrs3TpUmOMMatXrzZ+fn5myJAhJleuXKZMmTLmzJkzxphHPUqjRo0ynp6eZtCgQU6sGomFdZ8UGBho0qRJYz788ENToUIF4+rqag9DMU6cOGHefvttU61aNftdErdv3zb9+/e3tzO8nKxtafv27SZjxozmu+++M4GBgaZIkSKmUKFC5o8//nBYZ9q0aeazzz5zWDcoKMj+PC5ASErErP9wBw0aZJo0aWK/9enbb781yZIlM5UrV7afsF67ds3UqFHDlC5d2n4AuXfvnhk5ciTdxy8xa7g2xpi1a9ea1q1bm8GDB9unHT161OTJk8fUqFEjVlCKwZV/POmh+JUrV5qgoCCzb98+ExAQYCZMmGCMMWbChAnGZrOZ1157zX6rS2hoqBk8eLBJmTKluXnzZoLWjsTrzz//ND179jQ//fSTMcaYK1eumDZt2hhPT0+zceNGh2XPnz9vb4cxxzmeHUGMCRMmmEGDBpmvv/7aPm39+vWmRo0apnjx4rGCUoyoqCgGakAshKRE6PETkW7dupn06dOb6dOn2+/zN8aYuXPnGj8/P1O8eHFTtGhRU6pUKVOgQAH7vdkx/+B5wP7l1aZNG9O/f39jzKN2dfXqVVOkSBHj6elpmjZt6rDs0aNHTd68ec3bb79tfvzxR2eUi0TMul+aO3eu/dmQGOPGjTPVqlWzh585c+aYNm3amObNmzsE7NDQUALSS6xr167mwoUL9s8bN240NpvNpE6d2iEQ3bx507Rp08YkSZLEbNq0KdZ2GMUOZcqUMRMnTrR/vnLliqlQoYKx2WwOz7QZ85+gVKpUKfuADcB/Q0hKZEJCQhw+r1271vj7+5t9+/bZp92+fducOHHCGGPM4cOHzaRJk0z37t3N3Llz7cGIq/4w5tHJbExojrnH+o8//jA1atQwefLkMUuWLHFY/vjx4yZNmjSmS5cuCV4rng9du3Y1mTNnNt27dze3bt2yX8Vv3769yZkzpwkPDzfBwcGmdu3aZtiwYfb12Cfh3LlzplSpUrHaQt++fY3NZjPjxo1z6BW6efOm+eSTT4zNZjO//vprQpeLRCwiIsKsWLEi1kXg3bt3mzp16pgUKVKY48ePO8zbsGGDKVq0qGnTpk1ClornGCEpEfn4449Nu3btjDH/uX1g9uzZpkyZMsYYYw4dOmQGDhxocuTIYTJmzGhatmxpbty4EWs7dBnj8dtPZs2aZerXr2+uXLlijDHm999/N5UrVzZVqlSJNZjHuXPnaEN4ookTJ5rUqVObAwcOxBpN7NSpU8bf399kyJDB5MyZ0+TNm5dgBLvHe34WL17scBLbpUsX4+HhEevCzfXr183w4cNpS/hbgwcPNh07drR/3r9/v6latarJnDlzrKC0e/dueiHx1Hg1dSIRHR2td955R6NHj5YkhYWFSZLSp0+vHTt2qGHDhqpevbr+/PNP9ezZU7169dLatWt16dKlWNtydXVN0NqR+MS8ZTzGpUuXdO7cOfXt21dBQUHKkyePRo4cKWOMpk2bplWrVtmXzZIli1xdXRUVFZXQZSMRM8bo4MGDatWqlQoUKCAXl0eHj+joaElS9uzZtWfPHn366afq2LGjDh48KDc3N9oRJMmhvdy6dUuNGjVSx44dderUKUnSiBEj1K5dOzVp0kRLly61r5c6dWp17dpVbm5uioyMdErtSLyio6Pl4+OjsWPHql+/fpKkggULavDgwXrjjTdUtWpVnTx50r58sWLF5OLiYt9vAf/I2SkNT77qX7JkSXP9+nVjjDFLly41LVu2NPPmzbO/y+bmzZumQIECZufOnQleL55Po0ePNiVLljQfffSR/UH63377zVSrVs0ULFjQ/tA08CSRkZGmePHipkmTJvZpMfuuBw8emCNHjjxxHcAqps0cO3bMpEqVytSqVcv+0mpjjOncubNJliyZmT17trNKxHMmPDzczJgxw7i5uZnevXvbp+/bt8/UqlXLeHh4mPPnzzuxQjyv6ElKBB6/6h8dHa3IyEi1aNFCN2/eVP369TVx4kR9+OGHSpMmje7fv6/GjRvLy8tLxYoVc1LVeF7EXDHr2LGj6tWrp+PHj+vLL79UUFCQ3njjDQ0ePFhly5ZVmTJlnFwpEjMXFxcVL15c58+f17FjxyT9Z991/vx5de7cWb/99pvDOvRq43E2m01RUVF67bXX9Msvv2j79u0OPUojR45Uo0aNNGvWLCdXiueFu7u7mjRposmTJ2vo0KHq06ePJKlQoULq1auX2rdvrwwZMji5SjyPbMYY4+wiXmbR0dH22xBiREZGatmyZRo/frySJ0+u+fPnK2XKlLp//76mTZum1atX6/79+9q1a5fc3d2fuA3AytpGRo0apZUrV+r1119X//79HQ4etCX8k0OHDql8+fJ6++231b59exUuXFhBQUFq27atQkJC9OOPPxKM8FSioqLk6uqqEydOqFixYipbtqxGjx6tHDlySGJfhLiLiIjQnDlz9Omnn6pnz54aMGCAw/yYNgc8LUKSE1kPAnv37rV/LlKkiIwxWrZsmUaPHq2UKVNq/vz5SpEihVatWqU9e/Zo0KBB9nu03dzcnPyb4HlgbW9jxozRpEmT9NFHH6lHjx4yxsTq0QSsYtrP7t271aRJEyVNmlR37txR2rRpFR0drT179nDRBnFiDUqlSpXSq6++qmXLliljxoySCEqQTp06ZQ/OTyMiIkJz585V69atNXXqVLVu3Toeq8OLjpDkJNaT0u7du2vRokWy2WwKCgpS48aN1atXL2XPnl1LlizRuHHjlCpVKs2aNUupUqWyb4OrIogr60nHkiVL9N5779GG8NRi2s+ZM2d04sQJ/fbbb8qWLZvq1asnV1dXLtogzmKOY3/88Yc6d+6s9evXE4wgSRo8eLD69OmjX3/9VYULF37q9cLDw/XDDz+oevXq7I/wPyEkOdmECRM0YMAArVmzRqlSpdKFCxfUpEkTlSxZUlOmTFGqVKm0ePFi9e/fX++8845GjBjh7JKRiPzdldZ/ugL7+Dyu1iIu/q7XkYs2kGK3j6fppX48XBO2IUkPHjxQgwYNdPjwYa1atSpOQSlGdHS0bDYbd0rgXyEkOVmzZs2UNGlSTZkyxX4wOXTokMqWLavPP/9cgwYNUmRkpLZu3aqKFStyEgI7a7jZsGGDbDabvLy8VLp06VjzrawnLVevXlWaNGloVy+xJ7WTmDbyTye4hGs8ztomLl++rBQpUihJkiT/9QSVtoTHxQTlyMhI1a9fXwcPHtSKFStUqFChf1zP2pbOnTunrFmzJkS5eEGxV0pAj+fRiIgIXbp0SaGhofb54eHhevPNN9W/f38tXbpUN2/elJubmypXrsy7a2BnjLEfCLp06aLGjRurTZs2atSokb766itJeuK7IKwnvWPHjlX9+vV1586dBK0diYf1hOKXX37R999/r19++UX37t2TFHvkzRjW9hcUFJQwxSLRi2kT/fr1U+3atZU/f36NHDnSPnLdk1jb0jfffKNx48YlSK1IvKKjo+09iUuXLlXlypV1/vx5NWnSRPv27fvb9axtaerUqfr444919erVBKkZLyZCUgKJ6fKVpNOnT+vatWtyd3dX06ZNtXz5cm3evFkuLi5yd3eXJHl6eip16tTy8fFx2A5X/CH95+T13Llz2rx5s7Zs2aI1a9aoW7duGjhwoHr16iXJMShZA9LUqVPVv39/ffrppw7PueHlEnNC0bNnTzVu3Fj9+vVTvXr11LJlS+3YseOJ61jb0YQJE9ShQwfdunUrwWpG4mO9GDN37lxNnjxZHTp0ULly5bR48WINGjRIx48fj7Xe4/ukL774QpkzZ06wupE4WfdLnTt3ljFGXbp0kZeXl+rUqfPEoGRtS9OmTVPnzp3Vpk0b+fv7J2jteMHE/6uYYNWzZ0+TJ08ekypVKtO1a1ezYsUK0759e5MrVy6zfv16ExkZae7cuWOqVatm3nvvvVgvmgVifP3116ZRo0amXbt29nZy7949M3nyZOPm5mZ69eplXzYiIsL+/ZQpU4yvr69ZsWJFgteMxGfixInG39/f7Nq1yxhjzIABA0ySJEnM1q1bYy1r3R9NnTrVeHl5mSVLliRUqUjkdu7caT7//HOzaNEi+7RvvvnGlCxZ0jRt2tQcO3bMPj0qKsr+/ZQpU4yfn59Zvnx5gtaLxOvs2bMma9asDvuXoKAgU7lyZZM5c2azb98++/TH2xLHNzwrhKR4Zv3Hu3TpUpMxY0azatUqM2DAAFOiRAnz/vvvm9GjR5suXboYV1dXkzNnTvPaa6+Z/Pnzm/DwcGOMISghlnv37plu3boZHx8fU6VKlVjzpkyZYjw9Pc1nn33mMG/atGnG19eXkxHYtWrVyv6W+mXLlhk/Pz8zadIkY4wxoaGh5vbt28YYx/0QJyJ43LZt20z27NlNqlSpzMKFCx3mTZ8+3ZQqVco0b97c/Pbbbw7zpk6dyj4JsZw4ccKkSJHC7N692xjzn3Op06dPm0yZMpmCBQuanTt3OqwzefJkkzx5ctoSnhlCUgL5+eefzeeff25mzJhhn7ZmzRpTqVIlU79+fbNx40Zz6NAhM3XqVLNgwQITGRlpjHHsAcDLK+YE1Xqieu7cOTNw4EBjs9nM2LFjHZa/f/++GTlypClTpox9nenTpxubzWZWrlyZcIUj0YqMjDRRUVGmWrVqZvny5ebXX3813t7eZvLkycaYR/ueMWPGmDVr1jisx1V//J3hw4ebDBkymAYNGpgLFy44zJs5c6bJmTOn+eqrr+zTJk6caJImTUrYfsn93YXgfPnymebNmztMu3fvnilfvrzx8PAwtWvXtk9funSp8fLyMsuWLYvXWvFyISQlgCtXrpgcOXIYX19fM3r0aId53377ralYsaKpU6eO2bNnj8O8mKCEl5u1N/Lu3bsmNDTU/vnixYumb9++xtvb24wfP95hvYcPHzocfA4dOmRWr14d/wUjUbK2I6v+/fsbX19f4+HhYRYsWGCffufOHVOxYkUTGBhonzZ9+nTj7e1NQHrJ/V1bMsaYIUOGmPz585tu3bqZixcvOsxbu3at/bh27do107JlS7N06dJ4rRWJm7UtnTt3zpw5c8bebqZPn24KFChg7+k25lHvdoMGDcyhQ4cc1p09e7bZtGlTwhWOlwJDgCeQ3377TfXr11fWrFk1cuRIvfHGG/Z533//vbp3765atWopMDDQiVUisbGOPjZ69GitX79eUVFRypEjh6ZNmyZJunTpkqZNm6YxY8YoMDBQn376qcM2zKOLIQyx+xKztqOdO3cqLCxMr732mtKnT6+rV6+qbdu2OnTokH766SdlypRJ165dU8uWLXXr1i398ssv9pGm5s2bJ19fX73zzjvO/HXgRNa2tHbtWv31119Knz693njjDeXJk0eSNHDgQK1evVqVK1dWhw4dlCFDBodtmP9/yD44OFh+fn4J/jsgcTCWwRb69u2rzZs366+//lLhwoVVqVIlderUSf369dOKFSuUPHlylS1bVlu2bNHDhw914MABXmCNeEdISkCHDx9WixYtVLhwYXXo0MF+QJEenbgUK1aM0evwRD179tTs2bPVuXNnJU+eXL1791bhwoW1atUqeXh46NKlS5o+fboGDBigZcuWqV69es4uGYlQly5dtGTJEt24cUNFihRR06ZN1apVK23btk0DBw7UL7/8ohw5csjDw0MeHh7avn273N3dORGBJMeT2u7du2vevHl69dVXdf36dQUEBKhVq1aqU6eOJOmrr77St99+q0KFCmnQoEFKnTq1EytHYjZw4ECNHTtWixcvVvr06TV48GAtWbJE586dk4+Pj/bs2aMpU6YoKipKfn5+mjlzptzd3Xm/FuKf0/qwXlIHDhwwBQsWNK1btzZ//PFHrPncYofHffvtt+b111+3P6T67bffGm9vb+Pt7W2KFy9uv/3u3LlzZvr06TzHBmPMo/v8rbejbNmyxRQoUMDs2LHD7N+/33zwwQemePHiZty4ccYYY8LCwsyiRYvMN998Y7799luei8TfGjNmjMmcObN9RMSRI0caT09PU7JkSYfRyLp06WKaN2/O4EP4W9evXzeVKlUya9euNcYYs379euPj42O++eabWMtaz4/YLyEh0JPkBAcPHtTHH3+srFmzavjw4QoICHB2SUjEVq1apWPHjunLL7/U999/r6ZNm2rgwIHKmzevqlSposqVK2vZsmVKkiSJfR2u/L/crl27prRp09o/r1mzRuvWrVPatGk1aNAgSdLNmzfVs2dP/fbbb3r//ffVsWPHWC+PjYqKoncbDu7evavOnTvrzTffVLt27bRmzRo1a9ZMbdq00e7du3Xv3j316dNH7777rqT/9D4ZSy8UEOPWrVsqUqSIVq5cqYsXL6phw4YaMWKE2rZtq7CwME2fPl1FihRR0aJF7evQlpBgnBrRXmJ79uwxLVq0+McHYPHy+bsrrmfPnjV37941JUuWNAMHDjTGPBoQJHfu3MZms5mPPvooIctEIta2bVvz5ZdfGmMeXXm9deuWKV26tEmaNKmpV6+ew7I3btwwbdq0MaVLlzb9+vVzQrV4Hh09etRcvHjR/P777yYgIMA+INGcOXOMl5eXee2118yGDRvsy9OTBGOePODHrVu3TNWqVU3r1q1NihQp7KNrGvNoGPDatWubb7/9NiHLBOy4mdNJihYtqhkzZsjFxcXhbeV4eUVFRdmvjl29elU3b95UWFiYJClr1qy6cOGCLl++rBo1akiSbDabChUqpF9//dU+iANQsWJF9e/fX5J07949pUiRQvPmzVONGjX0+++/a86cOfZlU6VKpSFDhtgHcDDcWID/Z4xRVFTUE+flzp1bGTNm1M8//6xMmTKpVatWkiQPDw+VLVtWzZs3V+XKle3Lc9Uf1ueHLl26pNu3b0uSUqRIoRo1amj69OmqWbOm2rRpI0kKCQlRp06ddO/ePfsxD0ho3G7nZIZu45fekiVLVKxYMWXLlk2S1KtXL23cuFHnz59XlSpVVKNGDTVq1Ej37t3Ta6+9piJFiqhDhw4aNGiQjDHatGmTXFxcuDXqJff4vmTOnDlasWKFxo4dq4CAAJ05c0aff/657t+/r5YtW6px48b2ZUNCQuTt7S0XFxf2SYi1L5k6darOnj2rO3fuqE2bNgoICFDy5Mk1ceJETZgwQVOnTlXJkiVVr149FS1aVF9++aVsNhv7JMTSr18/LVq0SN7e3nr99dc1f/58SVLv3r01bNgw1a5dW8YY3bx5U7dv39b+/fsZpAFOQ4tzMk5GXm5r1qxR48aNNXv2bN28eVOzZs3SN998ow4dOqhbt26SpK5du2rixIny9vbWlClTdPjwYbVt21YRERHasGGDvTeSk5GXW8z1rpie6evXr+v69evq37+/zp49q4CAAI0ZM0ZeXl6aMWOGFi5caF/X19fX3o7YJ73c2rVrpzx58igyMlLSo/1P9+7ddfToUe3YsUO1atXS+PHjdfPmTZUpU0Zp0qRRkyZNlCtXLp06dUrdu3e3P4PEPgnWO2UWL16syZMnq3fv3nrnnXd06NAhFS5cWJI0aNAgzZo1S1mzZlXKlCn1zjvv6MCBA/bRNQlIcAZ6kgAnGzlypMaOHat27drp/PnzKly4sFq0aCFJOnv2rGbMmKEFCxZo9uzZKlu2rO7du6fLly/rlVdekYuLC4M0wMHBgwdVoEABSdLkyZO1cOFCZc2aVYMGDVK2bNl0+vRpderUSadPn9bIkSNVpUoVJ1eMxGTXrl1q1qyZ/P39tWLFCn388cfq2bOnihQpIunR+2xWr16tFi1aqFOnTtq1a5fOnTunW7duqU2bNnJzc2OfBEmOvdsrV65UcHCw3N3d9eGHHyoqKkq7d+9WixYt5OPjo/3790uSIiIi5O7ubt8GvZFwKmc8CAXg0ZDLMSZOnGjSpUtnvL29zcSJEx2W++uvv0yJEiXM8OHDY22DgT9gbQPbt283adOmNfPmzbNPmzBhgildurRp3LixOXPmjDHm0QPRXbt25ZUDeKJ9+/aZXLlymVdeecUUKVLEnD592mH+F198YdKnT2/u3r0ba13aFCpUqGAOHDhg/3z8+HGTJk0aY7PZzJw5c+zTo6KizC+//GJy5cplihYt6oxSgX9E/yXgJB4eHpKkr7/+Wh988IECAwMVGRmpjRs36vTp0/blcuTIIX9/f+3bty/WNrgF4eVmvU9//vz5Wrhwoe7fv68vv/xSc+fOlfTo9qmGDRvq/Pnz6tu3r/766y+9+uqrGj58uFxdXf/24Xy8XKy3RRljNHv2bKVPn16HDx/W/fv3JUnh4eGSpD59+uj+/fvavHlzrO1w1f/lFhwcrJIlS+r111+3T8uYMaMmTpyonDlz2vdL0qPjV/HixTVr1iydOHHCPgAIkFhwhgUkMGO5w3XmzJnq06ePjh8/rhYtWmj48OH20epOnTol6dF7SS5evKjMmTM7q2QkUjEBqUePHuratavy5cunPn36KFu2bBo0aJCmT58u6VFQatSokfbu3asFCxZI+k875KQWxhh7W+revbt69OihtGnTauTIkcqePbtatmypkJAQ+4WdmzdvKnny5PLx8XFm2UiE/Pz8NGjQIHl6emro0KHavHmzvL29VbNmTQUGBurPP/9UnTp17Mu7uLioWLFi2rFjh6ZOneq8woEn4JkkwEm2bNmib7/9VsWLF1fDhg3t00eNGqXAwEBlyJBBBQsWVHBwsE6fPq29e/c63KsNSNKpU6dUq1YtBQYG2k8+Dh8+rIkTJ2rz5s0aMGCAPvzwQ0mPngt45513CEZ4ouPHj+vjjz/WoEGDVKZMGUnS/v371bBhQ/n4+KhDhw5KmTKlpkyZosuXL2vfvn20JTzRw4cP1bhxY3333XfavHmzypQpowcPHmj9+vXq2rWr3nzzTa1cuTLWejyDhMSEniTACbZu3aqOHTtqwYIF8vX1lfSfW1k6d+6sgQMH6uTJk/rjjz9Uu3Zt+zCoMSNOATE8PT0VFBSku3fv2qflz59fn376qaKjo9WtWzf7u5Hq1q3LLXaws14jDQwM1Keffio/Pz/lz5/fPr1QoUJatGiRjDFq0aKFNm7cqHz58unXX3+lLcHu8evtSZMm1ZQpU/TBBx+oatWq2rZtm5IlS6bq1avr66+/1pEjR1S2bNlY2yEgITEhJAEJ4PEDSIECBVSrVi3ZbDbNnj1bERER8vDwsAelTz75RL1791bWrFnVrFkz+8kII0a93J704mlPT08VLlxYhw8f1s2bN+3T33zzTRUpUkQ5c+bUxIkT9eOPP9rncSIC6T+voIiMjFSJEiX0008/adu2bTpz5ozDcoULF9Y333yj9OnTKyoqSoGBgfaLNrQlWF8dcP36dV24cEGSlDZtWk2cOFF169ZVtWrV7EGpWrVq6t+/v9KlS/fEfRqQWBCSgAQQcwCZNGmSNmzYoOTJk6tnz55q27atTp48qd69e8cKSl9++aWWLl3KO0cgyXGQhgsXLujy5cuSpDRp0tjfWD9//nxdv35d0qNn2YwxatiwoTw8PLR161an1Y7Ea8qUKWrevLkKFiyoX3/9Vffu3dPIkSN15coVh+UKFSqkzZs3a/z48fZpXLR5uc2cOVOhoaH2/VKvXr1UsWJFvfHGG6pTp44WLFggLy8vffPNN6pbt65q1Kih7du3K1myZKpXr56WLVtmfz8bkBixhwMSSFBQkNavX69Dhw5p7ty5qlChgrp06aLIyEht2bJFffr00aBBg+Th4WF/z0hMQOIFn4g5Eendu7cWLFggNzc35c6dW2vWrFHHjh0VEhKiIUOGaPPmzUqfPr2OHDmisLAwLVu2TDt37tSePXtoS3iinTt3qmfPnho+fLh++uknlS9fXkmTJtWAAQPk7+8v6dGFntdee00Sz41A2rt3r1q1aqUjR45o9OjRmjRpkmbMmKEhQ4bIx8dH06dP18SJE3X58mV17dpVkyZNkru7u8qVK6eDBw863NLJKK1IrBi4AYgn1iv/MQ4cOKAxY8Zox44dmj59uipWrKjg4GD7yUm+fPk0YcIETkBgZ21HixcvVufOnfX1118rODhYo0ePlre3t3788UelTJlSS5Ys0Z49e/THH38oR44cGj16tDw9PVWvXj1lyZJFI0eO5ITkJfakfZIkzZ07V4MGDVLFihU1atQo7d+/XxUrVlSrVq3Up08fZciQwQnVIrH79ttv1bBhQ7Vv316pUqVSunTp1KxZM0mPRkAcMGCA9uzZo5EjR6p06dK6evWqpk+frh49etALiecCIQmIZ9evX1eaNGnsnw8cOKCRI0dq165dmjFjhipUqKCQkBB9+eWXCg8P19SpU7naj1hWrlypBw8eKCIiQi1atJAknTx5UnXr1pWbm5s2b96slClTOqxz/fp1jR07VpMnT9aOHTuUO3duZ5SORGbHjh3Kli2bMmXKZJ82e/ZsDRkyROXLl9eECRP066+/qmzZsho6dKi6devmxGqRmK1evVqNGjVSWFiYva3E9Fjfu3dPBQoU0Lvvvqvhw4c7rBdztwSQmHFJEYhHS5cuValSpXTkyBH7tIIFC6pz587KnTu3WrVqpV27dsnX11fDhg2zBySuXcDq4sWLatq0qZo2barg4GD79Jw5c2rVqlWKiopStWrVFBQUZJ9369Ytde/eXYsWLdLmzZsJSJD06Hm2KlWqaPr06Q7PHTVv3lzdunXTzJkz1bFjR+XPn1+HDh1S586dnVgtEpvHj0116tTR6tWr5e3trZ07d+r27dv2ed7e3ipbtqwuXLgQ67kjAhKeB4QkIB4lS5ZM2bNnV9u2bR2CUqFChfTOO+/ozJkzeuutt7Rv3z55eXnxDBIkxR7FLlOmTPr+++9VsGBBLV++3D7ssjFGr7zyilatWqVz587pyy+/tK+TMmVK9e/fXz/99JPefPPNhCwfiVjmzJm1YcMGzZkzR9988419ABDpUVAKCAjQvHnzNG3aNOXLl09ubm68egCSHEexe/DggX161apVNW/ePG3YsEG9evXSlStXZIxRaGioDh48qNSpU3ObL55L3G4HxLNNmzZpzJgxunHjhr755hvly5fPPn3mzJkqVqyY2rdvz3NIkOT43Mjs2bN17NgxhYeHq2TJkkqXLp3atGmjgIAArV+/XpLsofrSpUvy9/e3tyPCNv7Jjh071KhRI7Vu3VqtWrVShgwZdOXKFQUGBqpw4cJq3Lgx+yQ80bBhw/Trr79KejSiXe7cuZU0aVKtWrVKjRo1Uq5cuZQrVy6Fh4frzJkz2rdvHy9Cx3OJkATEE+tJ6saNGzV+/HhdvHhRo0ePVo4cOdShQwflzJlTw4YNk8SIUXDUrVs3zZ07Vx988IEuXLig3377TdWqVdN7772n999/XwUKFNC6detirUc7wtPasWOHmjVrptKlS6tw4cL6/vvvFR0drR9++EESbQmxjR07VgMHDlSbNm20du1ahYaGqk+fPqpbt658fHz03XffqXnz5vLy8tLcuXNVunRpubq68gwSnkuEJCAeWYPSTz/9pMmTJ2vZsmXKmTOnPD09deDAAbm5uXHVHw42bNigTz/9VIsXL1bRokW1bNkyNWnSRLNmzVKjRo3sJ7cpU6bU3r17nV0unmMHDhxQr169dOHCBWXLlk2rVq2Su7s7+yRIij0i4oABA5QvXz69++67kqTGjRvrwIED6tatm+rXry9vb28tW7ZMEyZM0E8//SSbzUbYxnOLkATEM+vJRnh4uHbt2qXw8HBVrFhRrq6uHEAQy8yZMzVnzhz9/PPPWr58uT766CMNHz5cbdu2VWhoqPbs2aPIyEhNmDBBK1as4H5//E/CwsL04MEDJU+eXDabjav+kOR47Fq/fr3u3r2r77//Xs2bN1f58uXty3344Yfav3+/unfvrrp168rX19c+7++GnQeeB+wFgXhmvRrr4eGhcuXK2T8TkPAkbm5uypw5s9avX68WLVpoxIgRatu2raRHJyt79+5Vx44dtWrVKkmciOB/4+npKU9PT0mP2hIBCdaA9MUXX2jGjBny8fHRpUuX5OHhoQIFCsjPz0+SNH/+fDVv3lydOnVSmjRpVLNmTft22C/heUbrBf6Fx0cf+2/T/24+AQlPEnOLXc2aNTV+/Hh7QHr48KGmTp2qoKAgh3dvcSKCZ4W2BOk/F/cOHjyo48ePa/369Tpw4IA+++wz7du3TxMnTlRISIh9+dmzZ6tz586qVq2as0oGnjlutwPiyHrV/pdfflFERIRsNpu9h+jvrupbr8zt3r1bGTJkUJYsWRKucDxXli9frqZNm6p9+/aqXr26jDEKDAxUUFCQ9u/fz7NsAOLV4sWLNX36dKVKlUoLFy60X9Tr2LGjduzYobp16+qzzz5zuL1O4g4JvDgISUAcWE9Ke/XqpWXLltnv33/rrbc0efLkWMs9/nnixIkaMWKEvvvuO+XNmzfhfwk8F6KiorR06VJ17dpVkuTv768MGTJoxYoVcnd350QEQLyJjo5W7969tWTJErm7u+uPP/5w2N906tRJO3fuVIUKFdSnTx95eXk5sVogfhCSgH8hMDBQY8aM0apVq/Tmm29q2LBh+uqrr9SkSRPNmTNH0n+CkTUgTZ06VT169NDUqVPVoEEDZ/4KeE5cv35dd+7ckaenpzJnzsyD9QCeuSfdAREREaFx48Zp8uTJqlSpkoYNG2Z/DkmSWrRoIRcXF02fPp0ebbyQCEnAU7AeQM6cOaPPPvtM7dq1U40aNbRu3To1btxYTZo00dy5c1W3bl3NmjVLkuNtB1OnTlW3bt00c+ZM1fu/9u49pur6j+P48xwEzziaZKGIgoCakhcu4bVIsDIspLxvMi8MNTTmzJHYDXVeKBU0JPOCgpRrAhUqqZksV7Iuik0zlLxOTdl0GQbiAQ7n90dxOmQ/f/1+9Qv0vB4bm+fL9/vlw5nje16fy/szZkyz/S5yZ1ORBhH5Ozn+Tfnuu+/sI9WBgYHU19ezcuVKCgsLCQsLIzU1lbZt295yrab+yt1IT1qR/8Bms9kfIJ999hn+/v6MGTOGwYMHU1JSQkJCAq+//jpr1qxh8uTJbNmyhZiYGOC3wgzr1q1TQJK/hQKSiPxdHJ9vL7/8MqNGjSIyMpKIiAheffVVAJKSkoiJibHvqVVZWWm/3mg00tDQoIAkdyXN1xC5DcfesQULFvDOO+9w4MABpk6ditFoZNeuXTz66KNMnjwZgM6dOzNq1Cjq6+vtPWzFxcUsXLiQTZs2KSCJiEiL0fh8W7lyJRs2bCA/Px+DwcDZs2dJSEigoqKCrKws+9rIzZs34+fnx9y5c+33UMeN3K0UkkRuo/EBUlpayrFjx8jNzcXb2xv4JUAdO3aMqqoq3N3dqamp4auvvuKpp55i+vTp9nuEhISwc+dO+vfv3yy/g4iIiCPHDsCGhgb7rIjIyEgAIiIi8PPz47HHHiM4OJjExESSkpLo0qULsbGxzdl0kX+M1iSJ/AHHB8iWLVvIzc3l5s2bFBUVce+999pHiT766CPGjRtHUFAQNTU1NDQ0cPjwYXt5ZsepDCIiIs3NcQ3S1atXuf/+++nduzdPP/00y5cvx2azUV9fj6urKy+88AJHjx6lsLCwyVokVdcUZ6BPbyJ/oDEg3bx5kw4dOnD58mW+/fZbSktLgd+mF0RERPDBBx/Qr18/oqOj7QHJarViMBgUkEREpMVwDEjp6emkpKTwww8/EBsbS0FBAYcOHcJgMNirZ7Zp0waj0dgkIIE2QhfnoOl2Ig62b99OYGAgDzzwAMnJyVRXV5OZmYmLiwvJyclkZmbSpk0bBg0aBIDZbCYqKqrJLuMqzywiIi1RY0BKTk4mOzubN998E6vVSlRUFF9++SWvvfYaixcvJiwsjOrqar7++mu6dOnSzK0WaR76JCfyq+rqat566y2++OILxo4dS15eHiUlJQAMHz4ci8XC4sWLycjIwGAwMHDgQODWkswKSCIi0lIVFxeTn5/Phx9+yMMPPwyAr68v06ZNY9OmTURERBAYGIjFYsFms1FUVATcukm6yN1On+ZEfmU2myksLCQgIID33nuPbdu2ERwcTG1tLW5ubowcORKbzcayZctYs2YNtbW1hIeHa0qdiIjcMc6fP4+7uzu9e/cGfuvoi4mJoU+fPnz//fccPHgQT09Ppk2bRqtWrTRDQpyS/seL03McCbpx4wbdu3fHarUyY8YMevTowYMPPkhdXR2urq72/Y9mz55Nt27dCA8Pb86mi4iI/CmNI0E1NTVYrVb7cYPBYC/EUFpaSmhoaJMp5FarVQFJnJK6wMXpNQak9evXc+rUKYqLiykqKuKhhx4iIiKC48eP4+rqaj9/5MiRFBYWkpKS0lxNFhER+a80TpWLjIzk5MmTrF692n7cxcWFqqoq3n33Xfbs2dPkOhVpEGelEuDi9Gw2G5WVlfj6+pKVlcX48eMBuHjxIs899xyHDx9mz549BAYGMmnSJAICAkhNTQVUBlVERO48GzZsIDExkZkzZxIdHY2bmxvLli2joqKC0tJSjRyJoJAkTqpxip3jQtRhw4YxevRoEhMT7eddvHiRxMREdu7cSXBwMNevX6esrKzJyJKIiMidxGazsWPHDmbPno3VasXDw4POnTtTVFSEq6urOgBFUEgSJ1deXk7Pnj0BiIuL4+effyY/P79JBZ+GhgZyc3OxWCzEx8drEauIiNwVrl69SmVlJQ0NDXTr1g2j0ajnm8ivFJLEaa1fv55XXnmF9u3bc99992E2m2loaOCll14iODgYd3d3zGbzLdeph01ERO5Gv9/SQsSZKSSJ0/j9H/8zZ85gsVg4fPgw5eXlHDx4kI8//piBAwdSVlZG586d8fLyIi4ujkmTJjVjy0VERETkn6SQJE7BMSDl5ORQVlaGxWJhxIgR9lKnBw4cICYmhk8++YQrV65QUVHBkSNHWLFihaYeiIiIiDgRffITp9AYkObNm0dubi4TJ07k8uXLPP/880RHR7N69Wp69OhBhw4dAJrsEQGaYiciIiLiTDTxVJzGnj17KCgoYMeOHaSnpzNu3DguXbrEgAEDMBgMdOzYEZPJxN69e+3XNA60KiCJiIiIOA+NJInTuHTpEj4+PgwYMICCggLi4+NZtWoVsbGxXL9+naNHj+Lh4YHFYrFf41jlTkREREScg0KSOI1WrVrh4+PD7t27iYuLY8WKFSQkJABQXFzMqVOnSEpKumWqnYiIiIg4FxVuEKdx4sQJgoKCqKurY/PmzUydOhWAmpoann32Wby9vcnOzga0BklERETEmWlNkjiNXr16sXXrVkwmE8ePH2f//v18+umnPPPMM1RUVLBx40b7uQpIIiIiIs5LI0niVKxWK3l5ebz44osAeHl54e3tzfvvv4+rq6tGkEREREREIUmc05UrV/jpp59o3bo1Pj4+GAwG6uvrtR+SiIiIiCgkiUDTzWZFRERExLkpJImIiIiIiDhQ17mIiIiIiIgDhSQREREREREHCkkiIiIiIiIOFJJEREREREQcKCSJiIiIiIg4UEgSERERERFxoJAkIiIiIiLiQCFJRESaxdSpUzEYDLd8nTp16i/fOycnBw8Pj7/eSBERcUqtmrsBIiLivKKiosjOzm5yzNPTs5la88fq6upwdXVt7maIiMg/SCNJIiLSbFq3bo2Xl1eTLxcXF7Zv305oaCgmk4mAgAAWLVpEfX29/br09HT69u2L2WzGx8eHWbNmUVVVBcD+/fuJi4ujsrLSPjq1cOFCAAwGA4WFhU3a4OHhQU5ODgDnzp3DYDCwbds2hg4dislkYuvWrQBkZWURGBiIyWSiV69erF271n6P2tpaEhMT6dSpEyaTia5du5Kamvr/e+NEROT/SiNJIiLSonz++edMnjyZjIwMwsPDOX36NDNmzABgwYIFABiNRjIyMvD39+fMmTPMmjWLefPmsXbtWoYMGcLq1atJSUmhvLwcgDZt2vxXbZg/fz5paWmEhITYg1JKSgqZmZmEhITwzTffMH36dMxmM1OmTCEjI4MdO3aQl5eHr68vFy5c4MKFC3/vGyMiIv8YhSQREWk2RUVFTQLMiBEjuHbtGvPnz2fKlCkABAQEsHjxYubNm2cPSXPmzLFf4+fnx5IlS0hISGDt2rW4ubnRrl07DAYDXl5e/1O75syZw+jRo+2vFyxYQFpamv2Yv78/ZWVlrF+/nilTpnD+/Hl69OjBI488gsFgoGvXrv/TzxURkZZBIUlERJpNZGQkb7/9tv212WymX79+lJSUsHTpUvtxq9XKzZs3uXHjBu7u7uzbt4/U1FROnDjB9evXqa+vb/L9vyosLMz+7+rqak6fPk18fDzTp0+3H6+vr6ddu3bAL0UonnjiCXr27ElUVBTR0dEMHz78L7dDRESah0KSiIg0G7PZTPfu3Zscq6qqYtGiRU1GchqZTCbOnTtHdHQ0M2fOZOnSpbRv354DBw4QHx9PbW3tbUOSwWDAZrM1OVZXV/eH7XJsD8DGjRsZOHBgk/NcXFwACA0N5ezZs+zevZt9+/Yxfvx4Hn/8cQoKCv7DOyAiIi2RQpKIiLQooaGhlJeX3xKeGpWWltLQ0EBaWhpG4y/1h/Ly8pqc4+bmhtVqveVaT09PLl++bH998uRJbty4cdv2dOzYEW9vb86cOUNsbOy/Pe+ee+5hwoQJTJgwgbFjxxIVFcWPP/5I+/btb3t/ERFpeRSSRESkRUlJSSE6OhpfX1/Gjh2L0WjkyJEjHDt2jCVLltC9e3fq6upYs2YNI0eOpKSkhHXr1jW5h5+fH1VVVRQXFxMUFIS7uzvu7u4MGzaMzMxMBg8ejNVqJTk5+U+V9160aBGzZ8+mXbt2REVFYbFYOHToENeuXWPu3Lmkp6fTqVMnQkJCMBqN5Ofn4+Xlpb2aRETuUCoBLiIiLcqTTz5JUVERe/fupX///gwaNIhVq1bZiyEEBQWRnp7OG2+8QZ8+fdi6dest5baHDBlCQkICEyZMwNPTk+XLlwOQlpaGj48P4eHhTJw4kaSkpD+1hmnatGlkZWWRnZ1N3759GTp0KDk5Ofj7+wPQtm1bli9fTlhYGP379+fcuXPs2rXLPtIlIiJ3FoPt95OzRUREREREnJi6uERERERERBwoJImIiIiIiDhQSBIREREREXGgkCQiIiIiIuJAIUlERERERMSBQpKIiIiIiIgDhSQREREREREHCkkiIiIiIiIOFJJEREREREQcKCSJiIiIiIg4UEgSERERERFxoJAkIiIiIiLi4F/at4ap+hB+Xw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91" name="Google Shape;291;p46"/>
          <p:cNvPicPr preferRelativeResize="0"/>
          <p:nvPr/>
        </p:nvPicPr>
        <p:blipFill rotWithShape="1">
          <a:blip r:embed="rId3">
            <a:alphaModFix/>
          </a:blip>
          <a:srcRect/>
          <a:stretch/>
        </p:blipFill>
        <p:spPr>
          <a:xfrm>
            <a:off x="240030" y="1351598"/>
            <a:ext cx="3781425" cy="1114425"/>
          </a:xfrm>
          <a:prstGeom prst="rect">
            <a:avLst/>
          </a:prstGeom>
          <a:noFill/>
          <a:ln>
            <a:noFill/>
          </a:ln>
        </p:spPr>
      </p:pic>
      <p:pic>
        <p:nvPicPr>
          <p:cNvPr id="292" name="Google Shape;292;p46"/>
          <p:cNvPicPr preferRelativeResize="0"/>
          <p:nvPr/>
        </p:nvPicPr>
        <p:blipFill rotWithShape="1">
          <a:blip r:embed="rId4">
            <a:alphaModFix/>
          </a:blip>
          <a:srcRect/>
          <a:stretch/>
        </p:blipFill>
        <p:spPr>
          <a:xfrm>
            <a:off x="3954780" y="1351598"/>
            <a:ext cx="4426268" cy="34704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7"/>
          <p:cNvSpPr txBox="1">
            <a:spLocks noGrp="1"/>
          </p:cNvSpPr>
          <p:nvPr>
            <p:ph type="title"/>
          </p:nvPr>
        </p:nvSpPr>
        <p:spPr>
          <a:xfrm>
            <a:off x="155575" y="66056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AdaBoost Regression</a:t>
            </a:r>
            <a:endParaRPr/>
          </a:p>
        </p:txBody>
      </p:sp>
      <p:sp>
        <p:nvSpPr>
          <p:cNvPr id="298" name="Google Shape;298;p47" descr="data:image/png;base64,iVBORw0KGgoAAAANSUhEUgAAA0kAAALVCAYAAAAVqqrMAAAAOXRFWHRTb2Z0d2FyZQBNYXRwbG90bGliIHZlcnNpb24zLjcuMSwgaHR0cHM6Ly9tYXRwbG90bGliLm9yZy/bCgiHAAAACXBIWXMAAA9hAAAPYQGoP6dpAACF5ElEQVR4nOzdd3QV1d7G8eekAml0QicgIoIgvVfpICIIgkiTIopIkSodgVCkd6T3XkQEQUABKdJFKSK9hp7Q0vf7B2/OnUPQS7wkJ8D3s1aWOdPyS9zMzDN7Zo/NGGMEAAAAAJAkuTi7AAAAAABITAhJAAAAAGBBSAIAAAAAC0ISAAAAAFgQkgAAAADAgpAEAAAAABaEJAAAAACwICQBAAAAgAUhCQAAAAAsCEkAAAAAYEFIAoDnxOzZs2Wz2Z741aNHj3j5mTt37lT//v11586deNn+/yLm77Fv3z5nl/KvTZo0SbNnz3Z2GQCAx7g5uwAAQNwMHDhQAQEBDtPy5s0bLz9r586dGjBggJo3b67kyZPHy894mU2aNEmpU6dW8+bNnV0KAMCCkAQAz5nq1aurcOHCzi7jf3L//n15eXk5uwynefDggZIlS+bsMgAAf4Pb7QDgBbN+/XqVKVNGXl5e8vHxUc2aNfXHH384LPPbb7+pefPmyp49u5IkSSJ/f3999NFHunnzpn2Z/v37q2vXrpKkgIAA+619Z8+e1dmzZ2Wz2Z54q5jNZlP//v0dtmOz2XT06FF98MEHSpEihUqXLm2fP3/+fBUqVEhJkyZVypQp1bBhQ124cOFf/e7NmzeXt7e3zp8/r1q1asnb21sZM2bUxIkTJUlHjhxRxYoV5eXlpaxZs2rhwoUO68fcwrdt2zZ9/PHHSpUqlXx9fdW0aVPdvn071s+bNGmS8uTJI09PT2XIkEHt2rWLdWti+fLllTdvXu3fv19ly5ZVsmTJ9OWXXypbtmz6448/9PPPP9v/tuXLl5ck3bp1S126dNEbb7whb29v+fr6qnr16jp8+LDDtn/66SfZbDYtXbpUgwcPVqZMmZQkSRK99dZb+uuvv2LVu2fPHtWoUUMpUqSQl5eX8uXLp7Fjxzosc/z4cb333ntKmTKlkiRJosKFC+vbb7+N6/8KAHiu0ZMEAM+Z4OBg3bhxw2Fa6tSpJUnz5s1Ts2bNVLVqVQ0bNkwPHjzQ5MmTVbp0aR08eFDZsmWTJG3atEmnT59WixYt5O/vrz/++EPTpk3TH3/8od27d8tms6lu3br6888/tWjRIo0ePdr+M9KkSaPr16/Hue769esrZ86cGjJkiIwxkqTBgwerT58+atCggVq1aqXr169r/PjxKlu2rA4ePPivbvGLiopS9erVVbZsWQ0fPlwLFizQZ599Ji8vL/Xq1UuNGzdW3bp1NWXKFDVt2lQlSpSIdfviZ599puTJk6t///46ceKEJk+erHPnztlDifQo/A0YMECVKlXSJ598Yl9u7969+uWXX+Tu7m7f3s2bN1W9enU1bNhQH374odKlS6fy5curffv28vb2Vq9evSRJ6dKlkySdPn1aq1evVv369RUQEKCgoCBNnTpV5cqV09GjR5UhQwaHeocOHSoXFxd16dJFwcHBGj58uBo3bqw9e/bYl9m0aZNq1aql9OnTq0OHDvL399exY8f03XffqUOHDpKkP/74Q6VKlVLGjBnVo0cPeXl5aenSpapTp45WrFihd999N87/PwDguWQAAM+FWbNmGUlP/DLGmLt375rkyZOb1q1bO6x39epV4+fn5zD9wYMHsba/aNEiI8ls27bNPm3EiBFGkjlz5ozDsmfOnDGSzKxZs2JtR5Lp16+f/XO/fv2MJNOoUSOH5c6ePWtcXV3N4MGDHaYfOXLEuLm5xZr+d3+PvXv32qc1a9bMSDJDhgyxT7t9+7ZJmjSpsdlsZvHixfbpx48fj1VrzDYLFSpkwsPD7dOHDx9uJJk1a9YYY4y5du2a8fDwMFWqVDFRUVH25SZMmGAkmZkzZ9qnlStXzkgyU6ZMifU75MmTx5QrVy7W9NDQUIftGvPob+7p6WkGDhxon7Z161YjyeTOnduEhYXZp48dO9ZIMkeOHDHGGBMZGWkCAgJM1qxZze3btx22Gx0dbf/+rbfeMm+88YYJDQ11mF+yZEmTM2fOWHUCwIuK2+0A4DkzceJEbdq0yeFLetRTcOfOHTVq1Eg3btywf7m6uqpYsWLaunWrfRtJkya1fx8aGqobN26oePHikqQDBw7ES91t27Z1+Lxy5UpFR0erQYMGDvX6+/srZ86cDvXGVatWrezfJ0+eXLly5ZKXl5caNGhgn54rVy4lT55cp0+fjrV+mzZtHHqCPvnkE7m5uen777+XJP34448KDw9Xx44d5eLyn0Np69at5evrq3Xr1jlsz9PTUy1atHjq+j09Pe3bjYqK0s2bN+Xt7a1cuXI98f9PixYt5OHhYf9cpkwZSbL/bgcPHtSZM2fUsWPHWL1zMT1jt27d0pYtW9SgQQPdvXvX/v/j5s2bqlq1qk6ePKlLly499e8AAM8zbrcDgOdM0aJFnzhww8mTJyVJFStWfOJ6vr6+9u9v3bqlAQMGaPHixbp27ZrDcsHBwc+w2v94/Ja2kydPyhijnDlzPnF5a0iJiyRJkihNmjQO0/z8/JQpUyZ7ILBOf9KzRo/X5O3trfTp0+vs2bOSpHPnzkl6FLSsPDw8lD17dvv8GBkzZnQIMf9NdHS0xo4dq0mTJunMmTOKioqyz0uVKlWs5bNkyeLwOUWKFJJk/91OnTol6Z9HQfzrr79kjFGfPn3Up0+fJy5z7do1ZcyY8al/DwB4XhGSAOAFER0dLenRc0n+/v6x5ru5/WeX36BBA+3cuVNdu3bVm2++KW9vb0VHR6tatWr27fyTx8NGDOvJ/OOsvVcx9dpsNq1fv16urq6xlvf29v6vdTzJk7b1T9PN/z8fFZ8e/93/myFDhqhPnz766KOP9NVXXyllypRycXFRx44dn/j/51n8bjHb7dKli6pWrfrEZV555ZWn3h4APM8ISQDwgsiRI4ckKW3atKpUqdLfLnf79m1t3rxZAwYMUN++fe3TY3qirP4uDMX0VDw+ktvjPSj/rV5jjAICAvTqq68+9XoJ4eTJk6pQoYL9871793TlyhXVqFFDkpQ1a1ZJ0okTJ5Q9e3b7cuHh4Tpz5sw//v2t/u7vu3z5clWoUEEzZsxwmH7nzh37ABpxEdM2fv/997+tLeb3cHd3f+r6AeBFxTNJAPCCqFq1qnx9fTVkyBBFRETEmh8zIl1Mr8PjvQxjxoyJtU7Mu4weD0O+vr5KnTq1tm3b5jB90qRJT11v3bp15erqqgEDBsSqxRjjMBx5Qps2bZrD33Dy5MmKjIxU9erVJUmVKlWSh4eHxo0b51D7jBkzFBwcrJo1az7Vz/Hy8or1t5Ue/T96/G+ybNmyf/1MUMGCBRUQEKAxY8bE+nkxPydt2rQqX768pk6dqitXrsTaxr8Z0RAAnlf0JAHAC8LX11eTJ09WkyZNVLBgQTVs2FBp0qTR+fPntW7dOpUqVUoTJkyQr6+vfXjsiIgIZcyYURs3btSZM2dibbNQoUKSpF69eqlhw4Zyd3fX22+/LS8vL7Vq1UpDhw5Vq1atVLhwYW3btk1//vnnU9ebI0cODRo0SD179tTZs2dVp04d+fj46MyZM1q1apXatGmjLl26PLO/T1yEh4frrbfeUoMGDXTixAlNmjRJpUuXVu3atSU9Gga9Z8+eGjBggKpVq6batWvblytSpIg+/PDDp/o5hQoV0uTJkzVo0CC98sorSps2rSpWrKhatWpp4MCBatGihUqWLKkjR45owYIFDr1WceHi4qLJkyfr7bff1ptvvqkWLVooffr0On78uP744w/98MMPkh4NClK6dGm98cYbat26tbJnz66goCDt2rVLFy9ejPWeJgB4URGSAOAF8sEHHyhDhgwaOnSoRowYobCwMGXMmFFlypRxGF1t4cKFat++vSZOnChjjKpUqaL169fHev9OkSJF9NVXX2nKlCnasGGDoqOjdebMGXl5ealv3766fv26li9frqVLl6p69epav3690qZN+9T19ujRQ6+++qpGjx6tAQMGSJIyZ86sKlWq2AOJM0yYMEELFixQ3759FRERoUaNGmncuHEOt8f1799fadKk0YQJE9SpUyelTJlSbdq00ZAhQ5560Im+ffvq3LlzGj58uO7evaty5cqpYsWK+vLLL3X//n0tXLhQS5YsUcGCBbVu3Tr16NHjX/9OVatW1datWzVgwACNHDlS0dHRypEjh1q3bm1f5vXXX9e+ffs0YMAAzZ49Wzdv3lTatGlVoEABh1szAeBFZzMJ8cQqAADPgdmzZ6tFixbau3fvE0cQBAC8HHgmCQAAAAAsCEkAAAAAYEFIAgAAAAALnkkCAAAAAAt6kgAAAADAgpAEAAAAABYv/HuSoqOjdfnyZfn4+Di83wIAAADAy8UYo7t37ypDhgxycfn7/qIXPiRdvnxZmTNndnYZAAAAABKJCxcuKFOmTH87/4UPST4+PpIe/SF8fX2dXA0AAAAAZwkJCVHmzJntGeHvvPAhKeYWO19fX0ISAAAAgP/6GA4DNwAAAACABSEJAAAAACwISQAAAABgQUgCAAAAAAtCEgAAAABYEJIAAAAAwIKQBAAAAAAWhCQAAAAAsCAkAQAAAIAFIQkAAAAALAhJAAAAAGBBSAIAAAAAC0ISAAAAAFgQkgAAAADAgpAEAAAAABaEJAAAAACwICQBAAAAgAUhCQAAAAAsCEkAAAAAYEFIAgAAAAALQhIAAAAAWBCSAAAAAMCCkAQAAAAAFm7OLgAAAACIcSpNGWeXgHiQ4/p2Z5cQJ/Q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JwakqKiotSnTx8FBAQoadKkypEjh7766isZY+zLGGPUt29fpU+fXkmTJlWlSpV08uRJJ1YNAAAA4EXm1JA0bNgwTZ48WRMmTNCxY8c0bNgwDR8+XOPHj7cvM3z4cI0bN05TpkzRnj175OXlpapVqyo0NNSJlQMAAAB4Ubk584fv3LlT77zzjmrWrClJypYtmxYtWqRff/1V0qNepDFjxqh379565513JElz585VunTptHr1ajVs2NBptQMAAAB4MTm1J6lkyZLavHmz/vzzT0nS4cOHtWPHDlWvXl2SdObMGV29elWVKlWyr+Pn56dixYpp165dT9xmWFiYQkJCHL4AAAAA4Gk5tSepR48eCgkJ0WuvvSZXV1dFRUVp8ODBaty4sSTp6tWrkqR06dI5rJcuXTr7vMcFBgZqwIAB8Vs4AAAAgBeWU3uSli5dqgULFmjhwoU6cOCA5syZo6+//lpz5sz519vs2bOngoOD7V8XLlx4hhUDAAAAeNE5tSepa9eu6tGjh/3ZojfeeEPnzp1TYGCgmjVrJn9/f0lSUFCQ0qdPb18vKChIb7755hO36enpKU9Pz3ivHQAAAMCLyak9SQ8ePJCLi2MJrq6uio6OliQFBATI399fmzdvts8PCQnRnj17VKJEiQStFQAAAMDLwak9SW+//bYGDx6sLFmyKE+ePDp48KBGjRqljz76SJJks9nUsWNHDRo0SDlz5lRAQID69OmjDBkyqE6dOs4sHQAAAMALyqkhafz48erTp48+/fRTXbt2TRkyZNDHH3+svn372pfp1q2b7t+/rzZt2ujOnTsqXbq0NmzYoCRJkjixcgAAAAAvKpsxxji7iPgUEhIiPz8/BQcHy9fX19nlAAAA4B+cSlPG2SUgHuS4vt3ZJUh6+mzg1GeSAAAAACCxIS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PhXISkyMlI//vijpk6dqrt370qSLl++rHv37j3T4gAAAAAgobnFdYVz586pWrVqOn/+vMLCwlS5cmX5+Pho2LBhCgsL05QpU+KjTgAAAABIEHHuSerQoYMKFy6s27dvK2nSpPbp7777rjZv3vxMiwMAAACAhBbnnqTt27dr586d8vDwcJieLVs2Xbp06ZkVBgAAAADOEOeepOjoaEVFRcWafvHiRfn4+DyTogAAAADAWeIckqpUqaIxY8bYP9tsNt27d0/9+vVTjRo1nmVtAAAAAJDg4ny73ciRI1W1alW9/vrrCg0N1QcffKCTJ08qderUWrRoUXzUCAAAAAAJJs4hKVOmTDp8+LCWLFmiw4cP6969e2rZsqUaN27sMJADAAAAADyP4hySJMnNzU2NGzdW48aNn3U9AAAAAOBUcX4mKTAwUDNnzow1febMmRo2bFicC7h06ZI+/PBDpUqVSkmTJtUbb7yhffv22ecbY9S3b1+lT59eSZMmVaVKlXTy5Mk4/xwAAAAAeBpxDklTp07Va6+9Fmt6njx54vwi2du3b6tUqVJyd3fX+vXrdfToUY0cOVIpUqSwLzN8+HCNGzdOU6ZM0Z49e+Tl5aWqVasqNDQ0rqUDAAAAwH8V59vtrl69qvTp08eaniZNGl25ciVO2xo2bJgyZ86sWbNm2acFBATYvzfGaMyYMerdu7feeecdSdLcuXOVLl06rV69Wg0bNoxr+QAAAADwj+Lck5Q5c2b98ssvsab/8ssvypAhQ5y29e2336pw4cKqX7++0qZNqwIFCuibb76xzz9z5oyuXr2qSpUq2af5+fmpWLFi2rVr1xO3GRYWppCQEIcvAAAAAHhacQ5JrVu3VseOHTVr1iydO3dO586d08yZM9WpUye1bt06Tts6ffq0Jk+erJw5c+qHH37QJ598os8//1xz5syR9KjXSpLSpUvnsF66dOns8x4XGBgoPz8/+1fmzJnj+isCAAAAeInF+Xa7rl276ubNm/r0008VHh4uSUqSJIm6d++unj17xmlb0dHRKly4sIYMGSJJKlCggH7//XdNmTJFzZo1i2tpkqSePXuqc+fO9s8hISEEJQAAAABPLc49STabTcOGDdP169e1e/duHT58WLdu3VLfvn3j/MPTp0+v119/3WFa7ty5df78eUmSv7+/JCkoKMhhmaCgIPu8x3l6esrX19fhCwAAAACeVpxDUgxvb28VKVJEefPmlaen57/aRqlSpXTixAmHaX/++aeyZs0q6dEgDv7+/tq8ebN9fkhIiPbs2aMSJUr829IBAAAA4G/F+Xa7+/fva+jQodq8ebOuXbum6Ohoh/mnT59+6m116tRJJUuW1JAhQ9SgQQP9+uuvmjZtmqZNmybpUa9Vx44dNWjQIOXMmVMBAQHq06ePMmTIoDp16sS1dAAAAAD4r+Icklq1aqWff/5ZTZo0Ufr06WWz2f71Dy9SpIhWrVqlnj17auDAgQoICNCYMWPUuHFj+zLdunXT/fv31aZNG925c0elS5fWhg0blCRJkn/9cwEAAADg79iMMSYuKyRPnlzr1q1TqVKl4qumZyokJER+fn4KDg7m+SQAAIBE7lSaMs4uAfEgx/Xtzi5B0tNngzg/k5QiRQqlTJnyfyoOAAAAABKrOIekr776Sn379tWDBw/iox4AAAAAcKo4P5M0cuRInTp1SunSpVO2bNnk7u7uMP/AgQPPrDgAAAAASGhxDkmMKgcAAADgRRbnkNSvX7/4qAMAAAAAEoV//TJZAAAAAHgRxbknKSoqSqNHj9bSpUt1/vx5hYeHO8y/devWMysOAAAAABJanHuSBgwYoFGjRun9999XcHCwOnfurLp168rFxUX9+/ePhxIBAAAAIOHEOSQtWLBA33zzjb744gu5ubmpUaNGmj59uvr27avdu3fHR40AAAAAkGDiHJKuXr2qN954Q5Lk7e2t4OBgSVKtWrW0bt26Z1sdAAAAACSwOIekTJky6cqVK5KkHDlyaOPGjZKkvXv3ytPT89lWBwAAAAAJLM4h6d1339XmzZslSe3bt1efPn2UM2dONW3aVB999NEzLxAAAAAAElKcR7cbOnSo/fv3339fWbNm1c6dO5UzZ069/fbbz7Q4AAAAAEhocQ5J27ZtU8mSJeXm9mjV4sWLq3jx4oqMjNS2bdtUtmzZZ14kAAAAACSUON9uV6FChSe+Cyk4OFgVKlR4JkUBAAAAgLPEOSQZY2Sz2WJNv3nzpry8vJ5JUQAAAADgLE99u13dunUlSTabTc2bN3cYyS4qKkq//fabSpYs+ewrBAAAAIAE9NQhyc/PT9KjniQfHx8lTZrUPs/Dw0PFixdX69atn32FAAAAAJCAnjokzZo1S8YYSdL48ePl7e0db0UBAAAAgLPE6ZkkY4wWLFhgf5ksAAAAALxo4hSSXFxclDNnTt28eTO+6gEAAAAAp4rz6HZDhw5V165d9fvvv8dHPQAAAADgVHF+mWzTpk314MED5c+fXx4eHg4DOEh64juUAAAAAOB5EeeQNGbMmHgoAwAAAAAShziHpGbNmsVHHQAAAACQKMQ5JEmPXh67evVqHTt2TJKUJ08e1a5dW66urs+0OAAAAABIaHEOSX/99Zdq1KihS5cuKVeuXJKkwMBAZc6cWevWrVOOHDmeeZEAAAAAkFDiPLrd559/rhw5cujChQs6cOCADhw4oPPnzysgIECff/55fNQIAAAAAAkmzj1JP//8s3bv3q2UKVPap6VKlUpDhw5VqVKlnmlxAAAAAJDQ4tyT5Onpqbt378aafu/ePXl4eDyTogAAAADAWeIckmrVqqU2bdpoz549MsbIGKPdu3erbdu2ql27dnzUCAAAAAAJJs4hady4ccqRI4dKlCihJEmSKEmSJCpVqpReeeUVjR07Nj5qBAAAAIAEE+dnkpInT641a9bo5MmTOnbsmGw2m3Lnzq1XXnklPuoDAAAAgAT1r96TJEk5c+a0ByObzfbMCgIAAAAAZ4rz7XaSNGPGDOXNm9d+u13evHk1ffr0Z10bAAAAACS4OPck9e3bV6NGjVL79u1VokQJSdKuXbvUqVMnnT9/XgMHDnzmRQIAAABAQrEZY0xcVkiTJo3GjRunRo0aOUxftGiR2rdvrxs3bjzTAv9XISEh8vPzU3BwsHx9fZ1dDgAAAP7BqTRlnF0C4kGO69udXYKkp88Gcb7dLiIiQoULF441vVChQoqMjIzr5gAAAAAgUYlzSGrSpIkmT54ca/q0adPUuHHjZ1IUAAAAADjLvxrdbsaMGdq4caOKFy8uSdqzZ4/Onz+vpk2bqnPnzvblRo0a9WyqBAAAAIAEEueQ9Pvvv6tgwYKSpFOnTkmSUqdOrdSpU+v333+3L8ew4AAAAACeR3EOSVu3bo2POgAAAAAgUfhX70kCAAAAgBdVnHuSQkNDNX78eG3dulXXrl1TdHS0w/wDBw48s+IAAAAAIKHFOSS1bNlSGzdu1HvvvaeiRYvy7BEAAACAF0qcQ9J3332n77//XqVKlYqPegAAAADAqeL8TFLGjBnl4+MTH7UAAAAAgNPFOSSNHDlS3bt317lz5+KjHgAAAABwqjjfble4cGGFhoYqe/bsSpYsmdzd3R3m37p165kVBwAAAAAJLc4hqVGjRrp06ZKGDBmidOnSMXADAAAAgBdKnEPSzp07tWvXLuXPnz8+6gEAAAAAp4rzM0mvvfaaHj58GB+1AAAAAIDTxTkkDR06VF988YV++ukn3bx5UyEhIQ5fAAAAAPA8i/PtdtWqVZMkvfXWWw7TjTGy2WyKiop6NpUBAAAAgBPEOSRt3bo1PuoAAAAAgEQhziGpXLly8VEHAAAAACQKTx2Sfvvtt6daLl++fP+6GAAAAABwtqcOSW+++aZsNpuMMX+7DM8kAQAAAHjePXVIOnPmTHzWAQAAAACJwlOHpKxZs8ZnHQAAAACQKMT5PUkAAAAA8CIjJAEAAACABSEJAAAAACwISQAAAABg8a9CUmRkpH788UdNnTpVd+/elSRdvnxZ9+7de6bFAQAAAEBCe+rR7WKcO3dO1apV0/nz5xUWFqbKlSvLx8dHw4YNU1hYmKZMmRIfdQIAAABAgohzT1KHDh1UuHBh3b59W0mTJrVPf/fdd7V58+ZnWhwAAAAAJLQ49yRt375dO3fulIeHh8P0bNmy6dKlS8+sMAAAAABwhjj3JEVHRysqKirW9IsXL8rHx+eZFAUAAAAAzhLnkFSlShWNGTPG/tlms+nevXvq16+fatSo8SxrAwAAAIAEF+fb7UaOHKmqVavq9ddfV2hoqD744AOdPHlSqVOn1qJFi+KjRgAAAABIMHEOSZkyZdLhw4e1ePFi/fbbb7p3755atmypxo0bOwzkAAAAAADPoziHpNDQUCVJkkQffvhhfNQDAAAAAE4V52eS0qZNq2bNmmnTpk2Kjo6Oj5oAAAAAwGniHJLmzJmjBw8e6J133lHGjBnVsWNH7du3Lz5qAwAAAIAEF+eQ9O6772rZsmUKCgrSkCFDdPToURUvXlyvvvqqBg4cGB81AgAAAECCiXNIiuHj46MWLVpo48aN+u233+Tl5aUBAwY8y9oAAAAAIMH965AUGhqqpUuXqk6dOipYsKBu3bqlrl27PsvaAAAAACDBxXl0ux9++EELFy7U6tWr5ebmpvfee08bN25U2bJl46M+AAAAAEhQcQ5J7777rmrVqqW5c+eqRo0acnd3j4+6AAAAAMAp4hySgoKC5OPjEx+1AAAAAIDTPVVICgkJka+vryTJGKOQkJC/XTZmOQAAAAB4Hj1VSEqRIoWuXLmitGnTKnny5LLZbLGWMcbIZrMpKirqmRcJAAAAAAnlqULSli1blDJlSknS1q1b47UgAAAAAHCmpwpJ5cqVs38fEBCgzJkzx+pNMsbowoULz7Y6AAAAAEhgcX5PUkBAgK5fvx5r+q1btxQQEPBMigIAAAAAZ4lzSIp59uhx9+7dU5IkSZ5JUQAAAADgLE89BHjnzp0lSTabTX369FGyZMns86KiorRnzx69+eabz7xAAAAAAEhITx2SDh48KOlRT9KRI0fk4eFhn+fh4aH8+fOrS5cuz75CAAAAAEhATx2SYka1a9GihcaOHcv7kAAAAAC8kJ46JMWYNWtWfNQBAAAAAIlCnEOSJO3bt09Lly7V+fPnFR4e7jBv5cqVz6QwAAAAAHCGOI9ut3jxYpUsWVLHjh3TqlWrFBERoT/++ENbtmyRn59ffNQIAAAAAAkmziFpyJAhGj16tNauXSsPDw+NHTtWx48fV4MGDZQlS5b4qBEAAAAAEkycQ9KpU6dUs2ZNSY9Gtbt//75sNps6deqkadOmPfMCAQAAACAhxTkkpUiRQnfv3pUkZcyYUb///rsk6c6dO3rw4MGzrQ4AAAAAElicB24oW7asNm3apDfeeEP169dXhw4dtGXLFm3atElvvfVWfNQIAAAAAAkmzj1JEyZMUMOGDSVJvXr1UufOnRUUFKR69eppxowZ/7qQoUOHymazqWPHjvZpoaGhateunVKlSiVvb2/Vq1dPQUFB//pnAAAAAMB/E+eepJQpU9q/d3FxUY8ePf7nIvbu3aupU6cqX758DtM7deqkdevWadmyZfLz89Nnn32munXr6pdffvmffyYAAAAAPMlThaSQkJCn3qCvr2+cCrh3754aN26sb775RoMGDbJPDw4O1owZM7Rw4UJVrFhR0qMX2ebOnVu7d+9W8eLF4/RzAAAAAOBpPFVISp48uWw22z8uY4yRzWZTVFRUnApo166datasqUqVKjmEpP379ysiIkKVKlWyT3vttdeUJUsW7dq1629DUlhYmMLCwuyf4xLwAAAAAOCpQtLWrVvj5YcvXrxYBw4c0N69e2PNu3r1qjw8PJQ8eXKH6enSpdPVq1f/dpuBgYEaMGDAsy4VAAAAwEviqUJSuXLlnvkPvnDhgjp06KBNmzYpSZIkz2y7PXv2VOfOne2fQ0JClDlz5me2fQAAAAAvtjiPbidJ27dv14cffqiSJUvq0qVLkqR58+Zpx44dT72N/fv369q1aypYsKDc3Nzk5uamn3/+WePGjZObm5vSpUun8PBw3blzx2G9oKAg+fv7/+12PT095evr6/AFAAAAAE8rziFpxYoVqlq1qpImTaoDBw7Yn/8JDg7WkCFDnno7b731lo4cOaJDhw7ZvwoXLqzGjRvbv3d3d9fmzZvt65w4cULnz59XiRIl4lo2AAAAADyVOA8BPmjQIE2ZMkVNmzbV4sWL7dNLlSrlMPDCf+Pj46O8efM6TPPy8lKqVKns01u2bKnOnTsrZcqU8vX1Vfv27VWiRAlGtgMAAAAQb+Ickk6cOKGyZcvGmu7n5xfr1rj/1ejRo+Xi4qJ69eopLCxMVatW1aRJk57pzwAAAAAAqziHJH9/f/3111/Kli2bw/QdO3Yoe/bs/1MxP/30k8PnJEmSaOLEiZo4ceL/tF0AAAAAeFpxfiapdevW6tChg/bs2SObzabLly9rwYIF6tKliz755JP4qBEAAAAAEkyce5J69Oih6OhovfXWW3rw4IHKli0rT09PdenSRe3bt4+PGgEAAAAgwdiMMebfrBgeHq6//vpL9+7d0+uvvy5vb289fPhQSZMmfdY1/k9CQkLk5+en4OBghgMHAABI5E6lKePsEhAPclzf7uwSJD19NvhX70mSJA8PD73++usqWrSo3N3dNWrUKAUEBPzbzQEAAABAovDUISksLEw9e/ZU4cKFVbJkSa1evVqSNGvWLAUEBGj06NHq1KlTfNUJAAAAAAniqZ9J6tu3r6ZOnapKlSpp586dql+/vlq0aKHdu3dr1KhRql+/vlxdXeOzVgAAAACId08dkpYtW6a5c+eqdu3a+v3335UvXz5FRkbq8OHDstls8VkjAAAAACSYp77d7uLFiypUqJAkKW/evPL09FSnTp0ISAAAAABeKE8dkqKiouTh4WH/7ObmJm9v73gpCgAAAACc5alvtzPGqHnz5vL09JQkhYaGqm3btvLy8nJYbuXKlc+2QgAAAABIQE8dkpo1a+bw+cMPP3zmxQAAAACAsz11SJo1a1Z81gEAAAAAicK/fpksAAAAALyI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MKpISkwMFBFihSRj4+P0qZNqzp16ujEiRMOy4SGhqpdu3ZKlSqVvL29Va9ePQUFBTmpYgAAAAAvOqeGpJ9//lnt2rXT7t27tWnTJkVERKhKlSq6f/++fZlOnTpp7dq1WrZsmX7++WddvnxZdevWdWLVAAAAAF5kNmOMcXYRMa5fv660adPq559/VtmyZRUcHKw0adJo4cKFeu+99yRJx48fV+7cubVr1y4VL178v24zJCREfn5+Cg4Olq+vb3z/CgAAAPgfnEpTxtklIB7kuL7d2SVIevpskKieSQoODpYkpUyZUpK0f/9+RUREqFKlSvZlXnvtNWXJkkW7du1ySo0AAAAAXmxuzi4gRnR0tDp27KhSpUopb968kqSrV6/Kw8NDyZMnd1g2Xbp0unr16hO3ExYWprCwMPvnkJCQeKsZAAAAwIsn0fQktWvXTr///rsWL178P20nMDBQfn5+9q/MmTM/owoBAAAAvAwSRUj67LPP9N1332nr1q3KlCmTfbq/v7/Cw8N1584dh+WDgoLk7+//xG317NlTwcHB9q8LFy7EZ+kAAAAAXjBODUnGGH322WdatWqVtmzZooCAAIf5hQoVkru7uzZv3myfduLECZ0/f14lSpR44jY9PT3l6+vr8AUAAAAAT8upzyS1a9dOCxcu1Jo1a+Tj42N/zsjPz09JkyaVn5+fWrZsqc6dOytlypTy9fVV+/btVaJEiaca2Q4AAAAA4sqpIWny5MmSpPLlyztMnzVrlpo3by5JGj16tFxcXFSvXj2FhYWpatWqmjRpUgJXCgAAAOBlkajekxQfeE8SAADA84P3JL2YeE8SAAAAADzH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Dh5uwCAADA8+9UmjLOLgHxIMf17c4uAXAKQhIAvOQ4uX3xcGILAP8bbrcDAAAAAAtCEgAAAABYEJIAAAAAwIKQBAAAAAAWhCQAAAAAsCAkAQAAAIDFczEE+MSJEzVixAhdvXpV+fPn1/jx41W0aFFnlwU4FcM2v3gYthkAgMQh0fckLVmyRJ07d1a/fv104MAB5c+fX1WrVtW1a9ecXRoAAACAF1CiD0mjRo1S69at1aJFC73++uuaMmWKkiVLppkzZzq7NAAAAAAvoER9u114eLj279+vnj172qe5uLioUqVK2rVr1xPXCQsLU1hYmP1zcHCwJCkkJCR+i31KpwOqOrsExIPsZ35I8J95NzoywX8m4pez9lO0pRePM9oS7ejFRFvCs5JYzsVj6jDG/ONyiTok3bhxQ1FRUUqXLp3D9HTp0un48eNPXCcwMFADBgyINT1z5szxUiMgSfLzc3YFeBHQjvCs0JbwrNCW8KwksrZ09+5d+f1DTYk6JP0bPXv2VOfOne2fo6OjdevWLaVKlUo2m82Jlb1cQkJClDlzZl24cEG+vr7OLgfPMdoSngXaEZ4V2hKeFdqScxhjdPfuXWXIkOEfl0vUISl16tRydXVVUFCQw/SgoCD5+/s/cR1PT095eno6TEuePHl8lYj/wtfXl3/4eCZoS3gWaEd4VmhLeFZoSwnvn3qQYiTqgRs8PDxUqFAhbd682T4tOjpamzdvVokSJZxYGQAAAIAXVaLuSZKkzp07q1mzZipcuLCKFi2qMWPG6P79+2rRooWzSwMAAADwAkr0Ien999/X9evX1bdvX129elVvvvmmNmzYEGswByQunp6e6tevX6xbH4G4oi3hWaAd4VmhLeFZoS0lbjbz38a/AwAAAICXSKJ+JgkAAAAAEhohCQAAAAAsCEkAAAAAYEFIAgAAAAALQhIAAAAAWBCS8NQ2btyoO3fuOLsMvACmTZum27dvO7sMvACio6MdPjNgK/6N69evO7sEvCBWr17t7BLwjBCS8FSmTJmievXqacmSJQoJCXF2OXiOrVq1SsOHD1efPn0UHBzs7HLwnHNxeXQY+/HHHxURESGbzebkivC8adSokRo1aqRz5845uxQ8577//nvVrVtXw4cPd3YpeAYISXgqbdu21QcffKBRo0Zp0aJFBCX8a2+//bZat26tgwcPqmfPngQl/M+2b9+udu3a6c8//5QUu3cJ+CcdO3bUnj171L17d4IS/idvvfWWxo8fr169emno0KHOLgf/I0IS/quoqChJ0tSpU1WuXDl9/fXXBCX8K9HR0XJzc1OXLl309ttvE5TwTOTLl08PHz7U7NmzJf2ndwn4b6KiolSsWDFt27ZNa9euVdeuXQlK+Nc8PT3VunVrjR49mqD0AuBIgn9kjJGrq6siIiIkPXqWhKCEf8vFxUVRUVFydXVV165dVbt2bYIS4iSmlyjmvxEREfLz89OQIUO0adMmHTlyxJnl4Tnj6uqqqKgoFShQQDt27NC6desISvifeHh4qHXr1ho7dixB6TlHSMLfio6Ott/f7+7ubg9K06dPV7ly5TRixAiCEp6K9fYnV1dX+3+7du1KjxLiJKaX6NChQ5Ie7ZskKU+ePHr48KEOHz4siVvu8M+etE8qUKCAtm/fTlBCnDxpX+Pp6akWLVoQlJ5zNsNQQHiC6Oho+8nI1KlT9csvv+jhw4fKnz+/evfuLUlq06aNtm7dqi5duqhRo0by9fV1ZslIpKxt6bvvvtPJkyeVIUMG5c6dW/ny5VNkZKSGDx+utWvXqmDBghoyZIj8/PycXDUSm5geSOnRM0jlypVTnTp1VLNmTTVr1kxubm4aOHCgZs6cqV27dil9+vROrhiJlXWfdOHCBT18+FCvvvqqjDGy2Wzav3+/ypYtq5o1a2rEiBHKmjWrkytGYvX48e327dsKDQ1V69atJUnh4eGaOnWqOnbsqCFDhqh79+7OLBdxREjCP+revbvmz5+vpk2byt/fX506dVKbNm00ZcoUSdLHH3+sn3/+WW3atNHHH38sLy8vJ1eMxCTmpEN61JYWLVqkjBkzytXVVS4uLurbt68qVaqkyMhIjRgxQuvWrVPWrFk1bdo02hLsjh07pty5c0uSJk6cKF9fX+XNm1dDhw7VmTNndPv2bfXr10/u7u5avny5GjRooPr16zsEK0ByPKnt37+/li1bphs3bihz5swaMGCASpcuLT8/P+3fv1/lypVTrVq1NGTIEGXPnt3JlSOxsR7fevbsqYULFypt2rS6efOmMmXKpPnz5ytLliwKDw/XtGnT1LlzZ3Xr1k2DBg1ycuV4agb4G7t27TI5cuQw27ZtM8YYs2HDBuPp6WmmTZvmsFy9evVMgwYNTHR0tDPKxHNgzJgxJkuWLGbnzp3GGGOGDx9uPDw8TO7cuc3atWuNMcZERESYHj16mDZt2pioqChnlotE5NixY8Zms5kJEyaYLl26mBQpUpjjx48bY4x58OCBuXLlimnXrp2pXLmyyZw5s7HZbOadd95xbtFIlKzHqP79+5v06dObZcuWmTt37pjChQubfPnymRkzZpg7d+4YY4w5cOCAsdlsplevXs4qGc+BkSNHGn9/f7Nv3z5jjDGzZ882NpvNFCtWzJw6dcoYY0xYWJgJDAw0pUuX5lzpOUJIgl3MP9yY/65atcoULVrUGGPMypUrjbe3t5kyZYoxxpg7d+6Y77//3r5uzEkt//jRrl07c+PGDfvnO3fumIYNG5rJkycbY4xZu3at8fX1Nd26dTPVqlUzuXLlMps2bTLGGBMZGWlvQwSll9vly5eNMcaEh4eb6dOnG3d3d+Pr62vOnDljjHkUqq3++usvs3r1alO2bFmTLl06s3z58oQuGYnU1q1bHT7v3bvXFClSxPzwww/GGGM2b95sfHx8zJtvvmnSp09vZs2aZW7fvm2MMebEiROx2hpeXoMGDbJfpDHm0X6qTZs2ZsmSJcYYY1avXm38/PzM0KFDTZ48eUyJEiXsQSkiIiLWeRYSN0ISYrly5Yoxxpjdu3ebMmXKmLFjxxofHx97QDLm0UHlnXfeMSdOnLBP46QWFy5cMNWrVzfh4eEO048ePWpOnTplfv/9d5MtWzYzbtw4Y4wxkydPNi4uLiZVqlTm559/ti/PAeTl1qRJE9OgQQP756VLlxqbzWZsNpsZP368fXp0dLSJjIx0WPfChQumWrVqpmvXrglWLxKvIUOGmDp16pjo6Gj7fuXkyZNm1qxZJioqymzZssWkSZPGTJ8+3RhjTP78+U2+fPnMuHHjzN27d+3bIShh48aNpmHDhrH2OatXrzZXr141+/fvNwEBAWbChAnGGGOmTJlibDabyZEjh7l06ZJ9eY5vzw9CEhwsW7bMVKhQwdy8edP89ddfpmzZssbT09P069fPvszDhw9NzZo1zQcffMA/dvyt2bNnOxwYjDFm4sSJ5q233jL37983xjxqb3Xq1DFjxoyJdeDBy+v69esmLCzMGGNMcHCwiYqKMmfOnLGfdIwYMcIY8/cXZqZNm2ZeeeUVc+vWrQSrGYnT8ePH7QHn6NGj9unXrl0z0dHR5r333jOdOnWy73/q1Klj0qRJY5o0acLxDbHE7HPWrFlj9uzZ4zBv4sSJpkqVKvY7KebPn2/atm1rWrVqxfHtOcUQ4HAQEhKi06dPKyQkRDly5NBnn32mNGnS6OTJk5o5c6aWLVumt99+W+fPn9ecOXNks9kYaheSHIdBvXPnjrp27aoGDRooKCjIPj0qKkrHjh3TsWPHFBkZqXnz5umNN97Q559/bn9fCZA6dWp5eHho6tSpeuONN3T+/Hlly5ZNzZs316hRo9StWzeNHj3a/gB+jx49tGXLFvv6R48eVcqUKe3Dg+PlZIxRrly55ObmpnXr1qlChQpasmSJJClNmjQKCwvTjRs35OPjYx/gw8fHRxs2bNDs2bNls9lkGNsKkv0VKC4uLrp48aLat2+v8ePH219FIEl//vmnTp48KW9vbwUHB2vp0qXKkiWLvvnmG45vzylGt3uJGcvILNYRf0qXLq3kyZPru+++kyQtWrRIq1at0saNG1WgQAGlS5dO8+bNk7u7O6NHIZbAwEBlzZpVxYoVU/Xq1ZUhQwYtXrxY/v7+2rt3r/r27au9e/cqderUcnV11eHDh+Xm5ubQHvFysu6HJOny5ct666235OXlpeXLlytbtmwKDw/X5MmT1alTJzVq1Ejnz5/X9evX9fvvv8vNzU33799XzZo19fXXX6tw4cJO/G3gTNb9yZ49e3T//n3Nnz9fe/fuVf/+/VWvXj1J0rvvvqvjx4+ratWq2r9/v27fvq3Dhw/L1dU1VnsEunfvrvbt22v37t36+uuv9dprr6lDhw4qUKCAzp07pxIlSig6Olq+vr7y9PTUwYMH5ebm5uyy8S8RkhDL6tWrNWzYMA0fPlxlypSR9Ogqyq1bt+Tr66ukSZNKkiIjI/nHD4cTiXnz5qlHjx5avXq1ihQpolOnTqly5crKnDmzli9frjRp0mjfvn06fvy4bt++rU8++URubm6EbTi0o40bNypVqlQqVKiQgoKCVLVqVUmP9k3ZsmWTMUZr1qzR9OnTlSlTJo0fP97+wmt3d3f2TS85a1vq2rWrFi5cqMOHD+vChQuaMGGCdu3apf79+6tBgwYyxuj9999XWFiYkiRJovnz58vd3Z2ABEmObWnlypV67733tHXrVpUrV06LFi3SyJEjlTdvXntQunTpkubNm6fkyZOrVatWcnNzY3/0HCMkveQmTJigGTNmaNCgQSpUqJD8/f119epVVa5cWRUqVNC4ceMkKdZVfq7643E7duzQypUr9corr+jTTz+1B5+YoJQpUyatWLFCadKkcViPgATz2Pu0vvvuO7Vs2VItWrRQihQpdPXqVVWrVk3Sf4KSJIWFhcnT01OS40Ub9k+QpBs3bmjgwIGqXbu2KlWqJEk6fPiwxo0bp127dqlv375q2LChpEcv/fTw8JDEBUDEtnLlSh0+fFiZM2dWq1at7NNjglLMbeMFChRwWI/j2/ONyyQvmZhMbIxRZGSkihYtqnTp0mnAgAGqXr26Vq5cKX9/f40fP17Lly/Xtm3bJCnWCQcnIIhhjNGxY8dUpUoVjR07Vjdv3pQk++0qOXLk0KZNm3TlyhWVL1/ePj8GBxDE7E9GjhypmTNn6ptvvtEnn3yiFClSSJL8/f21YcMG2Ww21atXTydPnpQke0Ayxjic1LJ/wrx585Q2bVpt3rxZ/v7+9un58+fX559/rpIlS2rw4MGaO3euJNkD0uNtCTh8+LD69eunESNG2KeFh4dLkho1aqQvvvhCR48e1YABA/Tnn386rMvx7flGSHqJREdH208ewsPDFRoaqqJFi2rDhg0aN26cypcvr1atWql69epaunSp8ufPr507d/LgKmKxhm2bzabcuXNr8eLFSpcunX766ScdPnxY0qOHXGOC0nfffafXX39dyZMnd2LlSIyMMbp79662bNmi3r17q2TJkkqSJImk/wwIEhOULl26pCFDhjisTyjC44oWLapatWrp5MmTCg4OlvSoh0h6FJTat2+vV199VT/88IPDerQlPH7OkytXLnXo0EGZM2fWN998owcPHsjDw8MhKLVp00apUqXSK6+84oySEU+43e4lYb2vdvjw4dqyZYvOnj2r4sWLq2PHjnrzzTclSTt37tRPP/2kmTNn6vTp06pdu7ZWr17tvMKR6Fjb0p07d+Tq6qpkyZLJ1dVVK1eu1Oeff65atWqpY8eOeu2112KtI3ELAmJ7+PChChUqpObNm6tbt24O80JDQ3XmzBnlzp1bt2/flq+vL+0Hdn/3/NDZs2fVtGlTnT17Vjt37lSmTJkcbqX766+/lD17dp49gp21LUVFRenu3btKnjy5oqKitGTJEgUGBipXrlyaN2+ekiZN6nCb5pO2gecbIekl07t3b82YMUN9+vRR/vz5VaVKFZUtW1bTp09XxowZ7cvdvHlT8+bN02effcatB7Cz7vxHjBihDRs26N69e/Lx8dHMmTOVJUsWrVixQh07dlStWrXUoUMHe1ACYjzpGcf79++rcuXKyp49uxYsWODQ1o4ePapJkybpiy++UEBAgCSCNh6xtpNly5bp1KlTcnV1VbFixVS2bFldunRJDRs21MWLF7Vjxw5lzJgx1jNHnNRCin0xedeuXTp48KA++OAD1alTR0WLFtWcOXM0adIkZcmSRXPnzlXSpEl5hu1FFu9vYoLTPP6ixePHj5u8efOaTZs2GWOM2bVrl0mSJIn9TeMxL857/KVnvGkcj/vyyy9NmjRpzOzZs81PP/1kMmfObPLmzWt/id7y5ctN1qxZTcOGDc3Zs2edXC0SE+t+KeaFsTE2bNhg3NzcTO/evU14eLiJjIw0ISEhpnr16ubtt9/+25fHAl27djXp06c3jRs3NpUrVzY5cuQwo0aNMsYY+4vRc+TIYc6dO+fkSpHYffnllyZdunRm0qRJZuXKlSZ16tSmWrVq5tatWyYsLMzMmjXLFCtWzFSoUMGEhoY6u1zEIy6dvKBatmypdevW2e/Blh6NBGWz2VSpUiWtXr1alStX1ujRo9WyZUvdvXtXa9aseeLVWa6QwOr8+fPauHGj5s+fr2bNmunu3bsKCQnRp59+qlSpUkmS6tWrpwEDBig0NFSZM2d2csVILKxXaseMGaMWLVqofPnymjlzpi5evKiqVatq2rRpCgwMVIUKFVShQgVVq1ZNFy9e1IoVK+zPuAFWK1eu1OLFi7Vq1SrNnz9fjRo10qVLl5QuXTpJUo4cOTR37ly5ubmpc+fOTq4WidmRI0e0atUqLVu2TJ988okyZcqk4OBgNWzYUClSpJCHh4c+/PBDNW3aVNmzZ+eF1S86Z6c0xI/ChQubDBkymI0bN9p7hi5cuGCyZ89uunfvbvz8/MzkyZPty//666+mfPnyZu/evc4qGc+JgwcPmrRp0xpjjPn++++Nt7e3mTJlijHGmLt375qxY8ea8PBwh3XoAYBVjx49TOrUqU1gYKBp27atKViwoGnRooX9Kv+RI0dM7969TefOnc3XX39t782mVxtPMnz4cFOnTh1jzKNebB8fH4d90qFDh4wxxly+fDnWnRKA1ZEjR0zBggWNMcYsW7bMeHt728+V7t69a9auXWsiIyNNRESE/e4bjm8vLkLSC8b6j7V69eomffr0ZuPGjfYu4Y4dOxovLy/zySef2JcLDQ01tWrV4nYWxBJzELB+f//+fVOlShXTuXNn4+3tbaZNm2Zf5vfffzdVqlQxP/30U6z1AWOMWbhwoXnllVfMvn37jDHGbNq0ybi6uprXX3/dfPDBB+bMmTPGmNi3/XJyi8fFHK9GjRplOnbsaH744QeHk9ro6GizZMkSM3DgQBMSEmJfj7YEY558fDp8+LDx9/c3I0aMMMmTJzcTJ060z9u+fbupWbOmOXjw4D9uAy8O7qN6wbi4uNgfIvz+++9VrVo1NWvWTHPmzFHlypXVvHlznTlzRj/++KN69+4tT09P/fzzzwoKCtKBAwfst7PwECsebweRkZFyd3eXzWZT+vTpNX78eH388cdq3bq1pEejk3Xr1k3u7u4qU6aMJIbTRWxJkiRRo0aNVKhQIa1Zs0YtWrTQxIkT9fDhQ/Xt21eurq7q27dvrKF0GaQBj++TYr7PlSuXvvjiC40dO1azZ89W06ZNJUkPHjzQjBkzlCtXLvn4+NjXoy3B2pasI9Tly5dPtWvXVvfu3dWlSxd9+umnkh49rjBs2DC5ubkpX7589u1wjHuxMbrdC8o62kq1atV06NAhzZ8/X5UqVdJvv/2mtWvXau7cucqVK5eyZMmiMWPGyM3NjVFaEMvw4cO1e/duXblyRR9++KHef/99ubq66p133lFoaKjy58+vbNmyaePGjbp9+7b2798vd3d3wjYcRrGL+f7Bgwe6e/euXF1dVbNmTb333nvq2rWrHjx4oHz58ikiIkLNmzfXgAEDnFw9EhPr/uTbb7/VrVu35OPjo+rVqytZsmQaNWqUunXrpsmTJ6tw4cIyxqhnz566du2a9u7dKzc3t1ijKuLlZG0HY8aM0Z49eyRJZcqUUfPmzXXt2jW1b99ee/fuVY8ePXT//n39/PPPunz5sg4ePMjx7SVCSHqBPR6UDh48qAULFqhSpUqSHr17JOaFjRJD6uIR686/f//+Gj9+vJo2bap79+5p1apVqlSpkgYNGiQ/Pz9NmDBBW7duVapUqZQtWzaNGDGCsA1Jju3o/v37ioiIcHiR8KFDh1S7dm0tWLBAZcqU0cmTJ9W3b19Vq1ZNTZo04QQEdtaT2k6dOmnevHny8fGRzWZTZGSk1q5dq9dff12DBw/WmDFj5OnpqUyZMillypT6/vvv5e7uzvENkhzb0uDBgzV06FC1adNGhw8f1s2bN5UqVSp7CB83bpxWr16tHDlyKHv27Bo7dizHt5cMIekF93hQ+u233zR37lyVKVNGnp6e9uW4wobHnT9/XpMnT1blypVVsWJFSdKmTZvUs2dPvf7665o1a5ZsNpv9KwYnI7AaOHCgvv/+e127dk2VK1dWkyZNVLp0aZ08eVL169dX5cqVVbt2bQ0bNkyenp5avny5bDYbV2ohyfHYtG/fPnXs2FFjx45VtmzZdOPGDXXt2lV79+7VL7/8ouzZs+vo0aN6+PChkiZNqtdee83hFnQgxh9//KE+ffrok08+UeXKlSVJ3333nQYPHqy0adNq6dKl8vT01N27dx1u1eT49nIhJL0ErAeImjVrav369dqzZ4+KFCni5MqQWH377beqU6eOUqdOrcWLF9tDkiT98MMPql27tjZs2KAKFSo4sUokRtZw8/XXXyswMFA9evSQp6enJk2apAwZMuizzz5T3bp1NWDAAK1YsUK3bt1StmzZtHXrVrm7u3PRBrEsWbJEs2fPloeHh5YvX24fevnu3buqU6eO7t+/r23bttmfLYlB2MbjZs6cqa+//lrGGC1fvlx58uSRJEVERGj58uUKDAzUtGnTVLx4cYfzJ/ZLLx/2HC+BmO5hSVq3bp06deqkggULOrkqJGZFihRRu3btdOPGDZ0/f16S7G2oatWqevXVV7V//35nlohEKuaEdN++fXJ1ddX06dPVtWtXff7559q8ebOSJEmiMWPG6Pr16+rXr59WrVqlDRs2aNu2bXJ3d1dkZCQnInAQFhambdu26ejRo/rzzz/tASkyMlI+Pj5q3bq1bt68qaCgoFjrEpDwuGrVqillypQ6ceKEtmzZopi+And3d1WvXl2XLl3SoUOHJDm+J5L90suHvcdz6u9eqPh3061BaeTIkXJ1dVVERES81Yfnx5PaTPr06dW7d281a9ZMn376qTZv3mw/WISEhOjhw4fy9vZO6FLxnPj1119VtGhRffHFF7p7966kR7epZMyYUTNnztTvv/+uOXPmSHr0os+8efPKxcVFUVFR3BaFWPskT09PDR48WM2aNdOtW7fUsWNHRURE2NtK+vTpFR4ervv37zujXCRiTzq+ZciQQStXrlSJEiU0f/58rV271mF++vTplSxZsoQqEYkYt9s9h6y3Dxw5csR+5fXNN9+MNd/K2lXMfbWQHNvE7NmzdfnyZaVOnVpt2rSRJPsJybJly9S2bVulT59e27dv19mzZ3Xw4EFOaPFE9+/f15w5c9S9e3e1bNlSY8aMkXn0Xj65uLioZs2aypkzp8aMGePsUpHIWI9f+/fvl5+fn5IkSaJMmTLpzp07CgwM1I8//qj8+fOrf//+unXrlnr06KF79+5p27Zt9BzBznp8W7hwoU6dOqVChQopX758ypQpky5fvqx3331Xd+/e1VtvvaU33nhD69at059//qkjR45wfIN4mexzxvrisi+//NLkz5/fZM6c2RQqVMi0aNHiqdabOHGief/993lxLOz69etnkiVLZipVqmRsNpupW7euOX36tDHGmJs3b5rWrVsbm81m3nvvPbN06VL7y4kjIiKcWTYSgb/bjwQHB5sxY8YYFxcXExgYaJ8eHh5u8uTJY3r37p1QJeI51L17d5MmTRqTNWtWU7p0abNt2zZjzKP9UY8ePYyPj49JmTKlqVevnmnWrJl58OCBMebv2yNeXr169TKpUqUy+fLlMwEBAaZZs2bmt99+M8YYc/nyZVO6dGn78a1v37729XjpMAhJz6mhQ4eaVKlSmR07dphbt26Zrl27GpvNZvbs2WNfJiYYWQPSlClTjJ+fn1m2bFmC14zEw3oiERoaaurXr29++eUXY4wxR48eNSlTpjRVq1Y1f/31lzHGmGvXrpk2bdoYLy8vs2PHDvt6eLlZ29F3331nFixYYGbMmGGf9vDhQzNq1Cjj4uJiqlevbtq2bWtq165tcufObcLDw51RMhIp63Fq586dJnfu3GbHjh1m/vz55sMPPzSpU6c2mzdvNsYYc/v2bdOzZ09TpEgR06lTJ/vFmocPHzqldiQuMful6OhoExISYurWrWv2799vjDFm5syZpnz58qZu3brm8OHDxhhjgoKCTIkSJUytWrXMhg0b7Nuxtkm8nAhJz6GYk9oFCxYYY4z59ttvjZ+fn5k2bZoxxvFAYb0SMmXKFOPr62uWL1+esAUjUbGe2B47dszs37/ffPbZZ+by5cv26X/99ZdJmTKlqVatmjl16pQx5tEV3CZNmhg/Pz+zZcuWBK8biYv1BKJHjx4mS5YspmDBgiZLliymYsWK5uLFi8aYR/urcePGmWTJkpkSJUqYXbt22QMSPZEwJnbvz7Zt20y3bt3sn48fP26aNm1qUqZMaQ9KN2/eNF26dDHFihUzffv2JXTDGOPYlk6ePGnOnj1rateuba5evWqfPm/ePFO+fHlTr149e4/SpUuXTNGiRU2FChXMmjVrErxuJE6EpOfA41czHjx4YHLlymVWrVplfvjhB+Pt7W0mT55sjHl0K8uwYcPM+vXrHdaZOnUqAQkOvvjiC5MlSxbj5+dnkiVLZlauXOkw/6+//jJp0qQxhQsXNpcuXTLGGHP9+nVTp04dkyFDBvvtLXi5ff3118bf39/s3bvXGGPMjBkzjM1mM6VLlzbnzp0zxhhz7949M378eGOz2cyoUaOMMQQkxDZ06FDTqFEj89Zbb5kPPvjAYd7x48dNs2bNTJo0acz3339vjDHmzp075ssvvzS5cuUyX331lTNKRiLVvXt34+/vbzJmzGjSpk1rjh496jB//vz55q233jLly5c3J0+eNMYYc/XqVfPqq6+amjVrmnv37jmjbCQyhKREznpV5M6dO/bvP/30U1OnTh3j6+trpkyZYp9+4cIFU7NmTTNz5kz7tJkzZxoXFxezYsWKhCkaiU50dLRDW1q/fr3JkyePWb58uVm9erXJnj27qVq1qtm+fbvDesePHzfVqlVzOKG9ceOGPTTh5Xbp0iXTqlUrs3TpUmOMMatXrzZ+fn5myJAhJleuXKZMmTLmzJkzxphHPUqjRo0ynp6eZtCgQU6sGomFdZ8UGBho0qRJYz788ENToUIF4+rqag9DMU6cOGHefvttU61aNftdErdv3zb9+/e3tzO8nKxtafv27SZjxozmu+++M4GBgaZIkSKmUKFC5o8//nBYZ9q0aeazzz5zWDcoKMj+PC5ASErErP9wBw0aZJo0aWK/9enbb781yZIlM5UrV7afsF67ds3UqFHDlC5d2n4AuXfvnhk5ciTdxy8xa7g2xpi1a9ea1q1bm8GDB9unHT161OTJk8fUqFEjVlCKwZV/POmh+JUrV5qgoCCzb98+ExAQYCZMmGCMMWbChAnGZrOZ1157zX6rS2hoqBk8eLBJmTKluXnzZoLWjsTrzz//ND179jQ//fSTMcaYK1eumDZt2hhPT0+zceNGh2XPnz9vb4cxxzmeHUGMCRMmmEGDBpmvv/7aPm39+vWmRo0apnjx4rGCUoyoqCgGakAshKRE6PETkW7dupn06dOb6dOn2+/zN8aYuXPnGj8/P1O8eHFTtGhRU6pUKVOgQAH7vdkx/+B5wP7l1aZNG9O/f39jzKN2dfXqVVOkSBHj6elpmjZt6rDs0aNHTd68ec3bb79tfvzxR2eUi0TMul+aO3eu/dmQGOPGjTPVqlWzh585c+aYNm3amObNmzsE7NDQUALSS6xr167mwoUL9s8bN240NpvNpE6d2iEQ3bx507Rp08YkSZLEbNq0KdZ2GMUOZcqUMRMnTrR/vnLliqlQoYKx2WwOz7QZ85+gVKpUKfuADcB/Q0hKZEJCQhw+r1271vj7+5t9+/bZp92+fducOHHCGGPM4cOHzaRJk0z37t3N3Llz7cGIq/4w5tHJbExojrnH+o8//jA1atQwefLkMUuWLHFY/vjx4yZNmjSmS5cuCV4rng9du3Y1mTNnNt27dze3bt2yX8Vv3769yZkzpwkPDzfBwcGmdu3aZtiwYfb12Cfh3LlzplSpUrHaQt++fY3NZjPjxo1z6BW6efOm+eSTT4zNZjO//vprQpeLRCwiIsKsWLEi1kXg3bt3mzp16pgUKVKY48ePO8zbsGGDKVq0qGnTpk1ClornGCEpEfn4449Nu3btjDH/uX1g9uzZpkyZMsYYYw4dOmQGDhxocuTIYTJmzGhatmxpbty4EWs7dBnj8dtPZs2aZerXr2+uXLlijDHm999/N5UrVzZVqlSJNZjHuXPnaEN4ookTJ5rUqVObAwcOxBpN7NSpU8bf399kyJDB5MyZ0+TNm5dgBLvHe34WL17scBLbpUsX4+HhEevCzfXr183w4cNpS/hbgwcPNh07drR/3r9/v6latarJnDlzrKC0e/dueiHx1Hg1dSIRHR2td955R6NHj5YkhYWFSZLSp0+vHTt2qGHDhqpevbr+/PNP9ezZU7169dLatWt16dKlWNtydXVN0NqR+MS8ZTzGpUuXdO7cOfXt21dBQUHKkyePRo4cKWOMpk2bplWrVtmXzZIli1xdXRUVFZXQZSMRM8bo4MGDatWqlQoUKCAXl0eHj+joaElS9uzZtWfPHn366afq2LGjDh48KDc3N9oRJMmhvdy6dUuNGjVSx44dderUKUnSiBEj1K5dOzVp0kRLly61r5c6dWp17dpVbm5uioyMdErtSLyio6Pl4+OjsWPHql+/fpKkggULavDgwXrjjTdUtWpVnTx50r58sWLF5OLiYt9vAf/I2SkNT77qX7JkSXP9+nVjjDFLly41LVu2NPPmzbO/y+bmzZumQIECZufOnQleL55Po0ePNiVLljQfffSR/UH63377zVSrVs0ULFjQ/tA08CSRkZGmePHipkmTJvZpMfuuBw8emCNHjjxxHcAqps0cO3bMpEqVytSqVcv+0mpjjOncubNJliyZmT17trNKxHMmPDzczJgxw7i5uZnevXvbp+/bt8/UqlXLeHh4mPPnzzuxQjyv6ElKBB6/6h8dHa3IyEi1aNFCN2/eVP369TVx4kR9+OGHSpMmje7fv6/GjRvLy8tLxYoVc1LVeF7EXDHr2LGj6tWrp+PHj+vLL79UUFCQ3njjDQ0ePFhly5ZVmTJlnFwpEjMXFxcVL15c58+f17FjxyT9Z991/vx5de7cWb/99pvDOvRq43E2m01RUVF67bXX9Msvv2j79u0OPUojR45Uo0aNNGvWLCdXiueFu7u7mjRposmTJ2vo0KHq06ePJKlQoULq1auX2rdvrwwZMji5SjyPbMYY4+wiXmbR0dH22xBiREZGatmyZRo/frySJ0+u+fPnK2XKlLp//76mTZum1atX6/79+9q1a5fc3d2fuA3AytpGRo0apZUrV+r1119X//79HQ4etCX8k0OHDql8+fJ6++231b59exUuXFhBQUFq27atQkJC9OOPPxKM8FSioqLk6uqqEydOqFixYipbtqxGjx6tHDlySGJfhLiLiIjQnDlz9Omnn6pnz54aMGCAw/yYNgc8LUKSE1kPAnv37rV/LlKkiIwxWrZsmUaPHq2UKVNq/vz5SpEihVatWqU9e/Zo0KBB9nu03dzcnPyb4HlgbW9jxozRpEmT9NFHH6lHjx4yxsTq0QSsYtrP7t271aRJEyVNmlR37txR2rRpFR0drT179nDRBnFiDUqlSpXSq6++qmXLliljxoySCEqQTp06ZQ/OTyMiIkJz585V69atNXXqVLVu3Toeq8OLjpDkJNaT0u7du2vRokWy2WwKCgpS48aN1atXL2XPnl1LlizRuHHjlCpVKs2aNUupUqWyb4OrIogr60nHkiVL9N5779GG8NRi2s+ZM2d04sQJ/fbbb8qWLZvq1asnV1dXLtogzmKOY3/88Yc6d+6s9evXE4wgSRo8eLD69OmjX3/9VYULF37q9cLDw/XDDz+oevXq7I/wPyEkOdmECRM0YMAArVmzRqlSpdKFCxfUpEkTlSxZUlOmTFGqVKm0ePFi9e/fX++8845GjBjh7JKRiPzdldZ/ugL7+Dyu1iIu/q7XkYs2kGK3j6fppX48XBO2IUkPHjxQgwYNdPjwYa1atSpOQSlGdHS0bDYbd0rgXyEkOVmzZs2UNGlSTZkyxX4wOXTokMqWLavPP/9cgwYNUmRkpLZu3aqKFStyEgI7a7jZsGGDbDabvLy8VLp06VjzrawnLVevXlWaNGloVy+xJ7WTmDbyTye4hGs8ztomLl++rBQpUihJkiT/9QSVtoTHxQTlyMhI1a9fXwcPHtSKFStUqFChf1zP2pbOnTunrFmzJkS5eEGxV0pAj+fRiIgIXbp0SaGhofb54eHhevPNN9W/f38tXbpUN2/elJubmypXrsy7a2BnjLEfCLp06aLGjRurTZs2atSokb766itJeuK7IKwnvWPHjlX9+vV1586dBK0diYf1hOKXX37R999/r19++UX37t2TFHvkzRjW9hcUFJQwxSLRi2kT/fr1U+3atZU/f36NHDnSPnLdk1jb0jfffKNx48YlSK1IvKKjo+09iUuXLlXlypV1/vx5NWnSRPv27fvb9axtaerUqfr444919erVBKkZLyZCUgKJ6fKVpNOnT+vatWtyd3dX06ZNtXz5cm3evFkuLi5yd3eXJHl6eip16tTy8fFx2A5X/CH95+T13Llz2rx5s7Zs2aI1a9aoW7duGjhwoHr16iXJMShZA9LUqVPVv39/ffrppw7PueHlEnNC0bNnTzVu3Fj9+vVTvXr11LJlS+3YseOJ61jb0YQJE9ShQwfdunUrwWpG4mO9GDN37lxNnjxZHTp0ULly5bR48WINGjRIx48fj7Xe4/ukL774QpkzZ06wupE4WfdLnTt3ljFGXbp0kZeXl+rUqfPEoGRtS9OmTVPnzp3Vpk0b+fv7J2jteMHE/6uYYNWzZ0+TJ08ekypVKtO1a1ezYsUK0759e5MrVy6zfv16ExkZae7cuWOqVatm3nvvvVgvmgVifP3116ZRo0amXbt29nZy7949M3nyZOPm5mZ69eplXzYiIsL+/ZQpU4yvr69ZsWJFgteMxGfixInG39/f7Nq1yxhjzIABA0ySJEnM1q1bYy1r3R9NnTrVeHl5mSVLliRUqUjkdu7caT7//HOzaNEi+7RvvvnGlCxZ0jRt2tQcO3bMPj0qKsr+/ZQpU4yfn59Zvnx5gtaLxOvs2bMma9asDvuXoKAgU7lyZZM5c2azb98++/TH2xLHNzwrhKR4Zv3Hu3TpUpMxY0azatUqM2DAAFOiRAnz/vvvm9GjR5suXboYV1dXkzNnTvPaa6+Z/Pnzm/DwcGOMISghlnv37plu3boZHx8fU6VKlVjzpkyZYjw9Pc1nn33mMG/atGnG19eXkxHYtWrVyv6W+mXLlhk/Pz8zadIkY4wxoaGh5vbt28YYx/0QJyJ43LZt20z27NlNqlSpzMKFCx3mTZ8+3ZQqVco0b97c/Pbbbw7zpk6dyj4JsZw4ccKkSJHC7N692xjzn3Op06dPm0yZMpmCBQuanTt3OqwzefJkkzx5ctoSnhlCUgL5+eefzeeff25mzJhhn7ZmzRpTqVIlU79+fbNx40Zz6NAhM3XqVLNgwQITGRlpjHHsAcDLK+YE1Xqieu7cOTNw4EBjs9nM2LFjHZa/f/++GTlypClTpox9nenTpxubzWZWrlyZcIUj0YqMjDRRUVGmWrVqZvny5ebXX3813t7eZvLkycaYR/ueMWPGmDVr1jisx1V//J3hw4ebDBkymAYNGpgLFy44zJs5c6bJmTOn+eqrr+zTJk6caJImTUrYfsn93YXgfPnymebNmztMu3fvnilfvrzx8PAwtWvXtk9funSp8fLyMsuWLYvXWvFyISQlgCtXrpgcOXIYX19fM3r0aId53377ralYsaKpU6eO2bNnj8O8mKCEl5u1N/Lu3bsmNDTU/vnixYumb9++xtvb24wfP95hvYcPHzocfA4dOmRWr14d/wUjUbK2I6v+/fsbX19f4+HhYRYsWGCffufOHVOxYkUTGBhonzZ9+nTj7e1NQHrJ/V1bMsaYIUOGmPz585tu3bqZixcvOsxbu3at/bh27do107JlS7N06dJ4rRWJm7UtnTt3zpw5c8bebqZPn24KFChg7+k25lHvdoMGDcyhQ4cc1p09e7bZtGlTwhWOlwJDgCeQ3377TfXr11fWrFk1cuRIvfHGG/Z533//vbp3765atWopMDDQiVUisbGOPjZ69GitX79eUVFRypEjh6ZNmyZJunTpkqZNm6YxY8YoMDBQn376qcM2zKOLIQyx+xKztqOdO3cqLCxMr732mtKnT6+rV6+qbdu2OnTokH766SdlypRJ165dU8uWLXXr1i398ssv9pGm5s2bJ19fX73zzjvO/HXgRNa2tHbtWv31119Knz693njjDeXJk0eSNHDgQK1evVqVK1dWhw4dlCFDBodtmP9/yD44OFh+fn4J/jsgcTCWwRb69u2rzZs366+//lLhwoVVqVIlderUSf369dOKFSuUPHlylS1bVlu2bNHDhw914MABXmCNeEdISkCHDx9WixYtVLhwYXXo0MF+QJEenbgUK1aM0evwRD179tTs2bPVuXNnJU+eXL1791bhwoW1atUqeXh46NKlS5o+fboGDBigZcuWqV69es4uGYlQly5dtGTJEt24cUNFihRR06ZN1apVK23btk0DBw7UL7/8ohw5csjDw0MeHh7avn273N3dORGBJMeT2u7du2vevHl69dVXdf36dQUEBKhVq1aqU6eOJOmrr77St99+q0KFCmnQoEFKnTq1EytHYjZw4ECNHTtWixcvVvr06TV48GAtWbJE586dk4+Pj/bs2aMpU6YoKipKfn5+mjlzptzd3Xm/FuKf0/qwXlIHDhwwBQsWNK1btzZ//PFHrPncYofHffvtt+b111+3P6T67bffGm9vb+Pt7W2KFy9uv/3u3LlzZvr06TzHBmPMo/v8rbejbNmyxRQoUMDs2LHD7N+/33zwwQemePHiZty4ccYYY8LCwsyiRYvMN998Y7799luei8TfGjNmjMmcObN9RMSRI0caT09PU7JkSYfRyLp06WKaN2/O4EP4W9evXzeVKlUya9euNcYYs379euPj42O++eabWMtaz4/YLyEh0JPkBAcPHtTHH3+srFmzavjw4QoICHB2SUjEVq1apWPHjunLL7/U999/r6ZNm2rgwIHKmzevqlSposqVK2vZsmVKkiSJfR2u/L/crl27prRp09o/r1mzRuvWrVPatGk1aNAgSdLNmzfVs2dP/fbbb3r//ffVsWPHWC+PjYqKoncbDu7evavOnTvrzTffVLt27bRmzRo1a9ZMbdq00e7du3Xv3j316dNH7777rqT/9D4ZSy8UEOPWrVsqUqSIVq5cqYsXL6phw4YaMWKE2rZtq7CwME2fPl1FihRR0aJF7evQlpBgnBrRXmJ79uwxLVq0+McHYPHy+bsrrmfPnjV37941JUuWNAMHDjTGPBoQJHfu3MZms5mPPvooIctEIta2bVvz5ZdfGmMeXXm9deuWKV26tEmaNKmpV6+ew7I3btwwbdq0MaVLlzb9+vVzQrV4Hh09etRcvHjR/P777yYgIMA+INGcOXOMl5eXee2118yGDRvsy9OTBGOePODHrVu3TNWqVU3r1q1NihQp7KNrGvNoGPDatWubb7/9NiHLBOy4mdNJihYtqhkzZsjFxcXhbeV4eUVFRdmvjl29elU3b95UWFiYJClr1qy6cOGCLl++rBo1akiSbDabChUqpF9//dU+iANQsWJF9e/fX5J07949pUiRQvPmzVONGjX0+++/a86cOfZlU6VKpSFDhtgHcDDcWID/Z4xRVFTUE+flzp1bGTNm1M8//6xMmTKpVatWkiQPDw+VLVtWzZs3V+XKle3Lc9Uf1ueHLl26pNu3b0uSUqRIoRo1amj69OmqWbOm2rRpI0kKCQlRp06ddO/ePfsxD0ho3G7nZIZu45fekiVLVKxYMWXLlk2S1KtXL23cuFHnz59XlSpVVKNGDTVq1Ej37t3Ta6+9piJFiqhDhw4aNGiQjDHatGmTXFxcuDXqJff4vmTOnDlasWKFxo4dq4CAAJ05c0aff/657t+/r5YtW6px48b2ZUNCQuTt7S0XFxf2SYi1L5k6darOnj2rO3fuqE2bNgoICFDy5Mk1ceJETZgwQVOnTlXJkiVVr149FS1aVF9++aVsNhv7JMTSr18/LVq0SN7e3nr99dc1f/58SVLv3r01bNgw1a5dW8YY3bx5U7dv39b+/fsZpAFOQ4tzMk5GXm5r1qxR48aNNXv2bN28eVOzZs3SN998ow4dOqhbt26SpK5du2rixIny9vbWlClTdPjwYbVt21YRERHasGGDvTeSk5GXW8z1rpie6evXr+v69evq37+/zp49q4CAAI0ZM0ZeXl6aMWOGFi5caF/X19fX3o7YJ73c2rVrpzx58igyMlLSo/1P9+7ddfToUe3YsUO1atXS+PHjdfPmTZUpU0Zp0qRRkyZNlCtXLp06dUrdu3e3P4PEPgnWO2UWL16syZMnq3fv3nrnnXd06NAhFS5cWJI0aNAgzZo1S1mzZlXKlCn1zjvv6MCBA/bRNQlIcAZ6kgAnGzlypMaOHat27drp/PnzKly4sFq0aCFJOnv2rGbMmKEFCxZo9uzZKlu2rO7du6fLly/rlVdekYuLC4M0wMHBgwdVoEABSdLkyZO1cOFCZc2aVYMGDVK2bNl0+vRpderUSadPn9bIkSNVpUoVJ1eMxGTXrl1q1qyZ/P39tWLFCn388cfq2bOnihQpIunR+2xWr16tFi1aqFOnTtq1a5fOnTunW7duqU2bNnJzc2OfBEmOvdsrV65UcHCw3N3d9eGHHyoqKkq7d+9WixYt5OPjo/3790uSIiIi5O7ubt8GvZFwKmc8CAXg0ZDLMSZOnGjSpUtnvL29zcSJEx2W++uvv0yJEiXM8OHDY22DgT9gbQPbt283adOmNfPmzbNPmzBhgildurRp3LixOXPmjDHm0QPRXbt25ZUDeKJ9+/aZXLlymVdeecUUKVLEnD592mH+F198YdKnT2/u3r0ba13aFCpUqGAOHDhg/3z8+HGTJk0aY7PZzJw5c+zTo6KizC+//GJy5cplihYt6oxSgX9E/yXgJB4eHpKkr7/+Wh988IECAwMVGRmpjRs36vTp0/blcuTIIX9/f+3bty/WNrgF4eVmvU9//vz5Wrhwoe7fv68vv/xSc+fOlfTo9qmGDRvq/Pnz6tu3r/766y+9+uqrGj58uFxdXf/24Xy8XKy3RRljNHv2bKVPn16HDx/W/fv3JUnh4eGSpD59+uj+/fvavHlzrO1w1f/lFhwcrJIlS+r111+3T8uYMaMmTpyonDlz2vdL0qPjV/HixTVr1iydOHHCPgAIkFhwhgUkMGO5w3XmzJnq06ePjh8/rhYtWmj48OH20epOnTol6dF7SS5evKjMmTM7q2QkUjEBqUePHuratavy5cunPn36KFu2bBo0aJCmT58u6VFQatSokfbu3asFCxZI+k875KQWxhh7W+revbt69OihtGnTauTIkcqePbtatmypkJAQ+4WdmzdvKnny5PLx8XFm2UiE/Pz8NGjQIHl6emro0KHavHmzvL29VbNmTQUGBurPP/9UnTp17Mu7uLioWLFi2rFjh6ZOneq8woEn4JkkwEm2bNmib7/9VsWLF1fDhg3t00eNGqXAwEBlyJBBBQsWVHBwsE6fPq29e/c63KsNSNKpU6dUq1YtBQYG2k8+Dh8+rIkTJ2rz5s0aMGCAPvzwQ0mPngt45513CEZ4ouPHj+vjjz/WoEGDVKZMGUnS/v371bBhQ/n4+KhDhw5KmTKlpkyZosuXL2vfvn20JTzRw4cP1bhxY3333XfavHmzypQpowcPHmj9+vXq2rWr3nzzTa1cuTLWejyDhMSEniTACbZu3aqOHTtqwYIF8vX1lfSfW1k6d+6sgQMH6uTJk/rjjz9Uu3Zt+zCoMSNOATE8PT0VFBSku3fv2qflz59fn376qaKjo9WtWzf7u5Hq1q3LLXaws14jDQwM1Keffio/Pz/lz5/fPr1QoUJatGiRjDFq0aKFNm7cqHz58unXX3+lLcHu8evtSZMm1ZQpU/TBBx+oatWq2rZtm5IlS6bq1avr66+/1pEjR1S2bNlY2yEgITEhJAEJ4PEDSIECBVSrVi3ZbDbNnj1bERER8vDwsAelTz75RL1791bWrFnVrFkz+8kII0a93J704mlPT08VLlxYhw8f1s2bN+3T33zzTRUpUkQ5c+bUxIkT9eOPP9rncSIC6T+voIiMjFSJEiX0008/adu2bTpz5ozDcoULF9Y333yj9OnTKyoqSoGBgfaLNrQlWF8dcP36dV24cEGSlDZtWk2cOFF169ZVtWrV7EGpWrVq6t+/v9KlS/fEfRqQWBCSgAQQcwCZNGmSNmzYoOTJk6tnz55q27atTp48qd69e8cKSl9++aWWLl3KO0cgyXGQhgsXLujy5cuSpDRp0tjfWD9//nxdv35d0qNn2YwxatiwoTw8PLR161an1Y7Ea8qUKWrevLkKFiyoX3/9Vffu3dPIkSN15coVh+UKFSqkzZs3a/z48fZpXLR5uc2cOVOhoaH2/VKvXr1UsWJFvfHGG6pTp44WLFggLy8vffPNN6pbt65q1Kih7du3K1myZKpXr56WLVtmfz8bkBixhwMSSFBQkNavX69Dhw5p7ty5qlChgrp06aLIyEht2bJFffr00aBBg+Th4WF/z0hMQOIFn4g5Eendu7cWLFggNzc35c6dW2vWrFHHjh0VEhKiIUOGaPPmzUqfPr2OHDmisLAwLVu2TDt37tSePXtoS3iinTt3qmfPnho+fLh++uknlS9fXkmTJtWAAQPk7+8v6dGFntdee00Sz41A2rt3r1q1aqUjR45o9OjRmjRpkmbMmKEhQ4bIx8dH06dP18SJE3X58mV17dpVkyZNkru7u8qVK6eDBw863NLJKK1IrBi4AYgn1iv/MQ4cOKAxY8Zox44dmj59uipWrKjg4GD7yUm+fPk0YcIETkBgZ21HixcvVufOnfX1118rODhYo0ePlre3t3788UelTJlSS5Ys0Z49e/THH38oR44cGj16tDw9PVWvXj1lyZJFI0eO5ITkJfakfZIkzZ07V4MGDVLFihU1atQo7d+/XxUrVlSrVq3Up08fZciQwQnVIrH79ttv1bBhQ7Vv316pUqVSunTp1KxZM0mPRkAcMGCA9uzZo5EjR6p06dK6evWqpk+frh49etALiecCIQmIZ9evX1eaNGnsnw8cOKCRI0dq165dmjFjhipUqKCQkBB9+eWXCg8P19SpU7naj1hWrlypBw8eKCIiQi1atJAknTx5UnXr1pWbm5s2b96slClTOqxz/fp1jR07VpMnT9aOHTuUO3duZ5SORGbHjh3Kli2bMmXKZJ82e/ZsDRkyROXLl9eECRP066+/qmzZsho6dKi6devmxGqRmK1evVqNGjVSWFiYva3E9Fjfu3dPBQoU0Lvvvqvhw4c7rBdztwSQmHFJEYhHS5cuValSpXTkyBH7tIIFC6pz587KnTu3WrVqpV27dsnX11fDhg2zBySuXcDq4sWLatq0qZo2barg4GD79Jw5c2rVqlWKiopStWrVFBQUZJ9369Ytde/eXYsWLdLmzZsJSJD06Hm2KlWqaPr06Q7PHTVv3lzdunXTzJkz1bFjR+XPn1+HDh1S586dnVgtEpvHj0116tTR6tWr5e3trZ07d+r27dv2ed7e3ipbtqwuXLgQ67kjAhKeB4QkIB4lS5ZM2bNnV9u2bR2CUqFChfTOO+/ozJkzeuutt7Rv3z55eXnxDBIkxR7FLlOmTPr+++9VsGBBLV++3D7ssjFGr7zyilatWqVz587pyy+/tK+TMmVK9e/fXz/99JPefPPNhCwfiVjmzJm1YcMGzZkzR9988419ABDpUVAKCAjQvHnzNG3aNOXLl09ubm68egCSHEexe/DggX161apVNW/ePG3YsEG9evXSlStXZIxRaGioDh48qNSpU3ObL55L3G4HxLNNmzZpzJgxunHjhr755hvly5fPPn3mzJkqVqyY2rdvz3NIkOT43Mjs2bN17NgxhYeHq2TJkkqXLp3atGmjgIAArV+/XpLsofrSpUvy9/e3tyPCNv7Jjh071KhRI7Vu3VqtWrVShgwZdOXKFQUGBqpw4cJq3Lgx+yQ80bBhw/Trr79KejSiXe7cuZU0aVKtWrVKjRo1Uq5cuZQrVy6Fh4frzJkz2rdvHy9Cx3OJkATEE+tJ6saNGzV+/HhdvHhRo0ePVo4cOdShQwflzJlTw4YNk8SIUXDUrVs3zZ07Vx988IEuXLig3377TdWqVdN7772n999/XwUKFNC6detirUc7wtPasWOHmjVrptKlS6tw4cL6/vvvFR0drR9++EESbQmxjR07VgMHDlSbNm20du1ahYaGqk+fPqpbt658fHz03XffqXnz5vLy8tLcuXNVunRpubq68gwSnkuEJCAeWYPSTz/9pMmTJ2vZsmXKmTOnPD09deDAAbm5uXHVHw42bNigTz/9VIsXL1bRokW1bNkyNWnSRLNmzVKjRo3sJ7cpU6bU3r17nV0unmMHDhxQr169dOHCBWXLlk2rVq2Su7s7+yRIij0i4oABA5QvXz69++67kqTGjRvrwIED6tatm+rXry9vb28tW7ZMEyZM0E8//SSbzUbYxnOLkATEM+vJRnh4uHbt2qXw8HBVrFhRrq6uHEAQy8yZMzVnzhz9/PPPWr58uT766CMNHz5cbdu2VWhoqPbs2aPIyEhNmDBBK1as4H5//E/CwsL04MEDJU+eXDabjav+kOR47Fq/fr3u3r2r77//Xs2bN1f58uXty3344Yfav3+/unfvrrp168rX19c+7++GnQeeB+wFgXhmvRrr4eGhcuXK2T8TkPAkbm5uypw5s9avX68WLVpoxIgRatu2raRHJyt79+5Vx44dtWrVKkmciOB/4+npKU9PT0mP2hIBCdaA9MUXX2jGjBny8fHRpUuX5OHhoQIFCsjPz0+SNH/+fDVv3lydOnVSmjRpVLNmTft22C/heUbrBf6Fx0cf+2/T/24+AQlPEnOLXc2aNTV+/Hh7QHr48KGmTp2qoKAgh3dvcSKCZ4W2BOk/F/cOHjyo48ePa/369Tpw4IA+++wz7du3TxMnTlRISIh9+dmzZ6tz586qVq2as0oGnjlutwPiyHrV/pdfflFERIRsNpu9h+jvrupbr8zt3r1bGTJkUJYsWRKucDxXli9frqZNm6p9+/aqXr26jDEKDAxUUFCQ9u/fz7NsAOLV4sWLNX36dKVKlUoLFy60X9Tr2LGjduzYobp16+qzzz5zuL1O4g4JvDgISUAcWE9Ke/XqpWXLltnv33/rrbc0efLkWMs9/nnixIkaMWKEvvvuO+XNmzfhfwk8F6KiorR06VJ17dpVkuTv768MGTJoxYoVcnd350QEQLyJjo5W7969tWTJErm7u+uPP/5w2N906tRJO3fuVIUKFdSnTx95eXk5sVogfhCSgH8hMDBQY8aM0apVq/Tmm29q2LBh+uqrr9SkSRPNmTNH0n+CkTUgTZ06VT169NDUqVPVoEEDZ/4KeE5cv35dd+7ckaenpzJnzsyD9QCeuSfdAREREaFx48Zp8uTJqlSpkoYNG2Z/DkmSWrRoIRcXF02fPp0ebbyQCEnAU7AeQM6cOaPPPvtM7dq1U40aNbRu3To1btxYTZo00dy5c1W3bl3NmjVLkuNtB1OnTlW3bt00c+ZM1fu/9u49pur6j+P48xwEzziaZKGIgoCakhcu4bVIsDIspLxvMi8MNTTmzJHYDXVeKBU0JPOCgpRrAhUqqZksV7Iuik0zlLxOTdl0GQbiAQ7n90dxOmQ/f/1+9Qv0vB4bm+fL9/vlw5nje16fy/szZkyz/S5yZ1ORBhH5Ozn+Tfnuu+/sI9WBgYHU19ezcuVKCgsLCQsLIzU1lbZt295yrab+yt1IT1qR/8Bms9kfIJ999hn+/v6MGTOGwYMHU1JSQkJCAq+//jpr1qxh8uTJbNmyhZiYGOC3wgzr1q1TQJK/hQKSiPxdHJ9vL7/8MqNGjSIyMpKIiAheffVVAJKSkoiJibHvqVVZWWm/3mg00tDQoIAkdyXN1xC5DcfesQULFvDOO+9w4MABpk6ditFoZNeuXTz66KNMnjwZgM6dOzNq1Cjq6+vtPWzFxcUsXLiQTZs2KSCJiEiL0fh8W7lyJRs2bCA/Px+DwcDZs2dJSEigoqKCrKws+9rIzZs34+fnx9y5c+33UMeN3K0UkkRuo/EBUlpayrFjx8jNzcXb2xv4JUAdO3aMqqoq3N3dqamp4auvvuKpp55i+vTp9nuEhISwc+dO+vfv3yy/g4iIiCPHDsCGhgb7rIjIyEgAIiIi8PPz47HHHiM4OJjExESSkpLo0qULsbGxzdl0kX+M1iSJ/AHHB8iWLVvIzc3l5s2bFBUVce+999pHiT766CPGjRtHUFAQNTU1NDQ0cPjwYXt5ZsepDCIiIs3NcQ3S1atXuf/+++nduzdPP/00y5cvx2azUV9fj6urKy+88AJHjx6lsLCwyVokVdcUZ6BPbyJ/oDEg3bx5kw4dOnD58mW+/fZbSktLgd+mF0RERPDBBx/Qr18/oqOj7QHJarViMBgUkEREpMVwDEjp6emkpKTwww8/EBsbS0FBAYcOHcJgMNirZ7Zp0waj0dgkIIE2QhfnoOl2Ig62b99OYGAgDzzwAMnJyVRXV5OZmYmLiwvJyclkZmbSpk0bBg0aBIDZbCYqKqrJLuMqzywiIi1RY0BKTk4mOzubN998E6vVSlRUFF9++SWvvfYaixcvJiwsjOrqar7++mu6dOnSzK0WaR76JCfyq+rqat566y2++OILxo4dS15eHiUlJQAMHz4ci8XC4sWLycjIwGAwMHDgQODWkswKSCIi0lIVFxeTn5/Phx9+yMMPPwyAr68v06ZNY9OmTURERBAYGIjFYsFms1FUVATcukm6yN1On+ZEfmU2myksLCQgIID33nuPbdu2ERwcTG1tLW5ubowcORKbzcayZctYs2YNtbW1hIeHa0qdiIjcMc6fP4+7uzu9e/cGfuvoi4mJoU+fPnz//fccPHgQT09Ppk2bRqtWrTRDQpyS/seL03McCbpx4wbdu3fHarUyY8YMevTowYMPPkhdXR2urq72/Y9mz55Nt27dCA8Pb86mi4iI/CmNI0E1NTVYrVb7cYPBYC/EUFpaSmhoaJMp5FarVQFJnJK6wMXpNQak9evXc+rUKYqLiykqKuKhhx4iIiKC48eP4+rqaj9/5MiRFBYWkpKS0lxNFhER+a80TpWLjIzk5MmTrF692n7cxcWFqqoq3n33Xfbs2dPkOhVpEGelEuDi9Gw2G5WVlfj6+pKVlcX48eMBuHjxIs899xyHDx9mz549BAYGMmnSJAICAkhNTQVUBlVERO48GzZsIDExkZkzZxIdHY2bmxvLli2joqKC0tJSjRyJoJAkTqpxip3jQtRhw4YxevRoEhMT7eddvHiRxMREdu7cSXBwMNevX6esrKzJyJKIiMidxGazsWPHDmbPno3VasXDw4POnTtTVFSEq6urOgBFUEgSJ1deXk7Pnj0BiIuL4+effyY/P79JBZ+GhgZyc3OxWCzEx8drEauIiNwVrl69SmVlJQ0NDXTr1g2j0ajnm8ivFJLEaa1fv55XXnmF9u3bc99992E2m2loaOCll14iODgYd3d3zGbzLdeph01ERO5Gv9/SQsSZKSSJ0/j9H/8zZ85gsVg4fPgw5eXlHDx4kI8//piBAwdSVlZG586d8fLyIi4ujkmTJjVjy0VERETkn6SQJE7BMSDl5ORQVlaGxWJhxIgR9lKnBw4cICYmhk8++YQrV65QUVHBkSNHWLFihaYeiIiIiDgRffITp9AYkObNm0dubi4TJ07k8uXLPP/880RHR7N69Wp69OhBhw4dAJrsEQGaYiciIiLiTDTxVJzGnj17KCgoYMeOHaSnpzNu3DguXbrEgAEDMBgMdOzYEZPJxN69e+3XNA60KiCJiIiIOA+NJInTuHTpEj4+PgwYMICCggLi4+NZtWoVsbGxXL9+naNHj+Lh4YHFYrFf41jlTkREREScg0KSOI1WrVrh4+PD7t27iYuLY8WKFSQkJABQXFzMqVOnSEpKumWqnYiIiIg4FxVuEKdx4sQJgoKCqKurY/PmzUydOhWAmpoann32Wby9vcnOzga0BklERETEmWlNkjiNXr16sXXrVkwmE8ePH2f//v18+umnPPPMM1RUVLBx40b7uQpIIiIiIs5LI0niVKxWK3l5ebz44osAeHl54e3tzfvvv4+rq6tGkEREREREIUmc05UrV/jpp59o3bo1Pj4+GAwG6uvrtR+SiIiIiCgkiUDTzWZFRERExLkpJImIiIiIiDhQ17mIiIiIiIgDhSQREREREREHCkkiIiIiIiIOFJJEREREREQcKCSJiIiIiIg4UEgSERERERFxoJAkIiIiIiLiQCFJRESaxdSpUzEYDLd8nTp16i/fOycnBw8Pj7/eSBERcUqtmrsBIiLivKKiosjOzm5yzNPTs5la88fq6upwdXVt7maIiMg/SCNJIiLSbFq3bo2Xl1eTLxcXF7Zv305oaCgmk4mAgAAWLVpEfX29/br09HT69u2L2WzGx8eHWbNmUVVVBcD+/fuJi4ujsrLSPjq1cOFCAAwGA4WFhU3a4OHhQU5ODgDnzp3DYDCwbds2hg4dislkYuvWrQBkZWURGBiIyWSiV69erF271n6P2tpaEhMT6dSpEyaTia5du5Kamvr/e+NEROT/SiNJIiLSonz++edMnjyZjIwMwsPDOX36NDNmzABgwYIFABiNRjIyMvD39+fMmTPMmjWLefPmsXbtWoYMGcLq1atJSUmhvLwcgDZt2vxXbZg/fz5paWmEhITYg1JKSgqZmZmEhITwzTffMH36dMxmM1OmTCEjI4MdO3aQl5eHr68vFy5c4MKFC3/vGyMiIv8YhSQREWk2RUVFTQLMiBEjuHbtGvPnz2fKlCkABAQEsHjxYubNm2cPSXPmzLFf4+fnx5IlS0hISGDt2rW4ubnRrl07DAYDXl5e/1O75syZw+jRo+2vFyxYQFpamv2Yv78/ZWVlrF+/nilTpnD+/Hl69OjBI488gsFgoGvXrv/TzxURkZZBIUlERJpNZGQkb7/9tv212WymX79+lJSUsHTpUvtxq9XKzZs3uXHjBu7u7uzbt4/U1FROnDjB9evXqa+vb/L9vyosLMz+7+rqak6fPk18fDzTp0+3H6+vr6ddu3bAL0UonnjiCXr27ElUVBTR0dEMHz78L7dDRESah0KSiIg0G7PZTPfu3Zscq6qqYtGiRU1GchqZTCbOnTtHdHQ0M2fOZOnSpbRv354DBw4QHx9PbW3tbUOSwWDAZrM1OVZXV/eH7XJsD8DGjRsZOHBgk/NcXFwACA0N5ezZs+zevZt9+/Yxfvx4Hn/8cQoKCv7DOyAiIi2RQpKIiLQooaGhlJeX3xKeGpWWltLQ0EBaWhpG4y/1h/Ly8pqc4+bmhtVqveVaT09PLl++bH998uRJbty4cdv2dOzYEW9vb86cOUNsbOy/Pe+ee+5hwoQJTJgwgbFjxxIVFcWPP/5I+/btb3t/ERFpeRSSRESkRUlJSSE6OhpfX1/Gjh2L0WjkyJEjHDt2jCVLltC9e3fq6upYs2YNI0eOpKSkhHXr1jW5h5+fH1VVVRQXFxMUFIS7uzvu7u4MGzaMzMxMBg8ejNVqJTk5+U+V9160aBGzZ8+mXbt2REVFYbFYOHToENeuXWPu3Lmkp6fTqVMnQkJCMBqN5Ofn4+Xlpb2aRETuUCoBLiIiLcqTTz5JUVERe/fupX///gwaNIhVq1bZiyEEBQWRnp7OG2+8QZ8+fdi6dest5baHDBlCQkICEyZMwNPTk+XLlwOQlpaGj48P4eHhTJw4kaSkpD+1hmnatGlkZWWRnZ1N3759GTp0KDk5Ofj7+wPQtm1bli9fTlhYGP379+fcuXPs2rXLPtIlIiJ3FoPt95OzRUREREREnJi6uERERERERBwoJImIiIiIiDhQSBIREREREXGgkCQiIiIiIuJAIUlERERERMSBQpKIiIiIiIgDhSQREREREREHCkkiIiIiIiIOFJJEREREREQcKCSJiIiIiIg4UEgSERERERFxoJAkIiIiIiLi4F/at4ap+hB+Xw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99" name="Google Shape;299;p47"/>
          <p:cNvPicPr preferRelativeResize="0"/>
          <p:nvPr/>
        </p:nvPicPr>
        <p:blipFill rotWithShape="1">
          <a:blip r:embed="rId3">
            <a:alphaModFix/>
          </a:blip>
          <a:srcRect/>
          <a:stretch/>
        </p:blipFill>
        <p:spPr>
          <a:xfrm>
            <a:off x="239078" y="1290638"/>
            <a:ext cx="3667125" cy="1114425"/>
          </a:xfrm>
          <a:prstGeom prst="rect">
            <a:avLst/>
          </a:prstGeom>
          <a:noFill/>
          <a:ln>
            <a:noFill/>
          </a:ln>
        </p:spPr>
      </p:pic>
      <p:pic>
        <p:nvPicPr>
          <p:cNvPr id="300" name="Google Shape;300;p47"/>
          <p:cNvPicPr preferRelativeResize="0"/>
          <p:nvPr/>
        </p:nvPicPr>
        <p:blipFill rotWithShape="1">
          <a:blip r:embed="rId4">
            <a:alphaModFix/>
          </a:blip>
          <a:srcRect/>
          <a:stretch/>
        </p:blipFill>
        <p:spPr>
          <a:xfrm>
            <a:off x="3906202" y="1290638"/>
            <a:ext cx="4666297" cy="355996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8"/>
          <p:cNvSpPr txBox="1">
            <a:spLocks noGrp="1"/>
          </p:cNvSpPr>
          <p:nvPr>
            <p:ph type="title"/>
          </p:nvPr>
        </p:nvSpPr>
        <p:spPr>
          <a:xfrm>
            <a:off x="155575" y="66056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Bayesian Regression</a:t>
            </a:r>
            <a:endParaRPr/>
          </a:p>
        </p:txBody>
      </p:sp>
      <p:sp>
        <p:nvSpPr>
          <p:cNvPr id="306" name="Google Shape;306;p48" descr="data:image/png;base64,iVBORw0KGgoAAAANSUhEUgAAA0kAAALVCAYAAAAVqqrMAAAAOXRFWHRTb2Z0d2FyZQBNYXRwbG90bGliIHZlcnNpb24zLjcuMSwgaHR0cHM6Ly9tYXRwbG90bGliLm9yZy/bCgiHAAAACXBIWXMAAA9hAAAPYQGoP6dpAACF5ElEQVR4nOzdd3QV1d7G8eekAml0QicgIoIgvVfpICIIgkiTIopIkSodgVCkd6T3XkQEQUABKdJFKSK9hp7Q0vf7B2/OnUPQS7wkJ8D3s1aWOdPyS9zMzDN7Zo/NGGMEAAAAAJAkuTi7AAAAAABITAhJAAAAAGBBSAIAAAAAC0ISAAAAAFgQkgAAAADAgpAEAAAAABaEJAAAAACwICQBAAAAgAUhCQAAAAAsCEkAAAAAYEFIAoDnxOzZs2Wz2Z741aNHj3j5mTt37lT//v11586deNn+/yLm77Fv3z5nl/KvTZo0SbNnz3Z2GQCAx7g5uwAAQNwMHDhQAQEBDtPy5s0bLz9r586dGjBggJo3b67kyZPHy894mU2aNEmpU6dW8+bNnV0KAMCCkAQAz5nq1aurcOHCzi7jf3L//n15eXk5uwynefDggZIlS+bsMgAAf4Pb7QDgBbN+/XqVKVNGXl5e8vHxUc2aNfXHH384LPPbb7+pefPmyp49u5IkSSJ/f3999NFHunnzpn2Z/v37q2vXrpKkgIAA+619Z8+e1dmzZ2Wz2Z54q5jNZlP//v0dtmOz2XT06FF98MEHSpEihUqXLm2fP3/+fBUqVEhJkyZVypQp1bBhQ124cOFf/e7NmzeXt7e3zp8/r1q1asnb21sZM2bUxIkTJUlHjhxRxYoV5eXlpaxZs2rhwoUO68fcwrdt2zZ9/PHHSpUqlXx9fdW0aVPdvn071s+bNGmS8uTJI09PT2XIkEHt2rWLdWti+fLllTdvXu3fv19ly5ZVsmTJ9OWXXypbtmz6448/9PPPP9v/tuXLl5ck3bp1S126dNEbb7whb29v+fr6qnr16jp8+LDDtn/66SfZbDYtXbpUgwcPVqZMmZQkSRK99dZb+uuvv2LVu2fPHtWoUUMpUqSQl5eX8uXLp7Fjxzosc/z4cb333ntKmTKlkiRJosKFC+vbb7+N6/8KAHiu0ZMEAM+Z4OBg3bhxw2Fa6tSpJUnz5s1Ts2bNVLVqVQ0bNkwPHjzQ5MmTVbp0aR08eFDZsmWTJG3atEmnT59WixYt5O/vrz/++EPTpk3TH3/8od27d8tms6lu3br6888/tWjRIo0ePdr+M9KkSaPr16/Hue769esrZ86cGjJkiIwxkqTBgwerT58+atCggVq1aqXr169r/PjxKlu2rA4ePPivbvGLiopS9erVVbZsWQ0fPlwLFizQZ599Ji8vL/Xq1UuNGzdW3bp1NWXKFDVt2lQlSpSIdfviZ599puTJk6t///46ceKEJk+erHPnztlDifQo/A0YMECVKlXSJ598Yl9u7969+uWXX+Tu7m7f3s2bN1W9enU1bNhQH374odKlS6fy5curffv28vb2Vq9evSRJ6dKlkySdPn1aq1evVv369RUQEKCgoCBNnTpV5cqV09GjR5UhQwaHeocOHSoXFxd16dJFwcHBGj58uBo3bqw9e/bYl9m0aZNq1aql9OnTq0OHDvL399exY8f03XffqUOHDpKkP/74Q6VKlVLGjBnVo0cPeXl5aenSpapTp45WrFihd999N87/PwDguWQAAM+FWbNmGUlP/DLGmLt375rkyZOb1q1bO6x39epV4+fn5zD9wYMHsba/aNEiI8ls27bNPm3EiBFGkjlz5ozDsmfOnDGSzKxZs2JtR5Lp16+f/XO/fv2MJNOoUSOH5c6ePWtcXV3N4MGDHaYfOXLEuLm5xZr+d3+PvXv32qc1a9bMSDJDhgyxT7t9+7ZJmjSpsdlsZvHixfbpx48fj1VrzDYLFSpkwsPD7dOHDx9uJJk1a9YYY4y5du2a8fDwMFWqVDFRUVH25SZMmGAkmZkzZ9qnlStXzkgyU6ZMifU75MmTx5QrVy7W9NDQUIftGvPob+7p6WkGDhxon7Z161YjyeTOnduEhYXZp48dO9ZIMkeOHDHGGBMZGWkCAgJM1qxZze3btx22Gx0dbf/+rbfeMm+88YYJDQ11mF+yZEmTM2fOWHUCwIuK2+0A4DkzceJEbdq0yeFLetRTcOfOHTVq1Eg3btywf7m6uqpYsWLaunWrfRtJkya1fx8aGqobN26oePHikqQDBw7ES91t27Z1+Lxy5UpFR0erQYMGDvX6+/srZ86cDvXGVatWrezfJ0+eXLly5ZKXl5caNGhgn54rVy4lT55cp0+fjrV+mzZtHHqCPvnkE7m5uen777+XJP34448KDw9Xx44d5eLyn0Np69at5evrq3Xr1jlsz9PTUy1atHjq+j09Pe3bjYqK0s2bN+Xt7a1cuXI98f9PixYt5OHhYf9cpkwZSbL/bgcPHtSZM2fUsWPHWL1zMT1jt27d0pYtW9SgQQPdvXvX/v/j5s2bqlq1qk6ePKlLly499e8AAM8zbrcDgOdM0aJFnzhww8mTJyVJFStWfOJ6vr6+9u9v3bqlAQMGaPHixbp27ZrDcsHBwc+w2v94/Ja2kydPyhijnDlzPnF5a0iJiyRJkihNmjQO0/z8/JQpUyZ7ILBOf9KzRo/X5O3trfTp0+vs2bOSpHPnzkl6FLSsPDw8lD17dvv8GBkzZnQIMf9NdHS0xo4dq0mTJunMmTOKioqyz0uVKlWs5bNkyeLwOUWKFJJk/91OnTol6Z9HQfzrr79kjFGfPn3Up0+fJy5z7do1ZcyY8al/DwB4XhGSAOAFER0dLenRc0n+/v6x5ru5/WeX36BBA+3cuVNdu3bVm2++KW9vb0VHR6tatWr27fyTx8NGDOvJ/OOsvVcx9dpsNq1fv16urq6xlvf29v6vdTzJk7b1T9PN/z8fFZ8e/93/myFDhqhPnz766KOP9NVXXyllypRycXFRx44dn/j/51n8bjHb7dKli6pWrfrEZV555ZWn3h4APM8ISQDwgsiRI4ckKW3atKpUqdLfLnf79m1t3rxZAwYMUN++fe3TY3qirP4uDMX0VDw+ktvjPSj/rV5jjAICAvTqq68+9XoJ4eTJk6pQoYL9871793TlyhXVqFFDkpQ1a1ZJ0okTJ5Q9e3b7cuHh4Tpz5sw//v2t/u7vu3z5clWoUEEzZsxwmH7nzh37ABpxEdM2fv/997+tLeb3cHd3f+r6AeBFxTNJAPCCqFq1qnx9fTVkyBBFRETEmh8zIl1Mr8PjvQxjxoyJtU7Mu4weD0O+vr5KnTq1tm3b5jB90qRJT11v3bp15erqqgEDBsSqxRjjMBx5Qps2bZrD33Dy5MmKjIxU9erVJUmVKlWSh4eHxo0b51D7jBkzFBwcrJo1az7Vz/Hy8or1t5Ue/T96/G+ybNmyf/1MUMGCBRUQEKAxY8bE+nkxPydt2rQqX768pk6dqitXrsTaxr8Z0RAAnlf0JAHAC8LX11eTJ09WkyZNVLBgQTVs2FBp0qTR+fPntW7dOpUqVUoTJkyQr6+vfXjsiIgIZcyYURs3btSZM2dibbNQoUKSpF69eqlhw4Zyd3fX22+/LS8vL7Vq1UpDhw5Vq1atVLhwYW3btk1//vnnU9ebI0cODRo0SD179tTZs2dVp04d+fj46MyZM1q1apXatGmjLl26PLO/T1yEh4frrbfeUoMGDXTixAlNmjRJpUuXVu3atSU9Gga9Z8+eGjBggKpVq6batWvblytSpIg+/PDDp/o5hQoV0uTJkzVo0CC98sorSps2rSpWrKhatWpp4MCBatGihUqWLKkjR45owYIFDr1WceHi4qLJkyfr7bff1ptvvqkWLVooffr0On78uP744w/98MMPkh4NClK6dGm98cYbat26tbJnz66goCDt2rVLFy9ejPWeJgB4URGSAOAF8sEHHyhDhgwaOnSoRowYobCwMGXMmFFlypRxGF1t4cKFat++vSZOnChjjKpUqaL169fHev9OkSJF9NVXX2nKlCnasGGDoqOjdebMGXl5ealv3766fv26li9frqVLl6p69epav3690qZN+9T19ujRQ6+++qpGjx6tAQMGSJIyZ86sKlWq2AOJM0yYMEELFixQ3759FRERoUaNGmncuHEOt8f1799fadKk0YQJE9SpUyelTJlSbdq00ZAhQ5560Im+ffvq3LlzGj58uO7evaty5cqpYsWK+vLLL3X//n0tXLhQS5YsUcGCBbVu3Tr16NHjX/9OVatW1datWzVgwACNHDlS0dHRypEjh1q3bm1f5vXXX9e+ffs0YMAAzZ49Wzdv3lTatGlVoEABh1szAeBFZzMJ8cQqAADPgdmzZ6tFixbau3fvE0cQBAC8HHgmCQAAAAAsCEkAAAAAYEFIAgAAAAALnkkCAAAAAAt6kgAAAADAgpAEAAAAABYv/HuSoqOjdfnyZfn4+Di83wIAAADAy8UYo7t37ypDhgxycfn7/qIXPiRdvnxZmTNndnYZAAAAABKJCxcuKFOmTH87/4UPST4+PpIe/SF8fX2dXA0AAAAAZwkJCVHmzJntGeHvvPAhKeYWO19fX0ISAAAAgP/6GA4DNwAAAACABSEJAAAAACwISQAAAABgQUgCAAAAAAtCEgAAAABYEJIAAAAAwIKQBAAAAAAWhCQAAAAAsCAkAQAAAIAFIQkAAAAALAhJAAAAAGBBSAIAAAAAC0ISAAAAAFgQkgAAAADAgpAEAAAAABaEJAAAAACwICQBAAAAgAUhCQAAAAAsCEkAAAAAYEFIAgAAAAALQhIAAAAAWBCSAAAAAMCCkAQAAAAAFm7OLgAAAACIcSpNGWeXgHiQ4/p2Z5cQJ/Q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JwakqKiotSnTx8FBAQoadKkypEjh7766isZY+zLGGPUt29fpU+fXkmTJlWlSpV08uRJJ1YNAAAA4EXm1JA0bNgwTZ48WRMmTNCxY8c0bNgwDR8+XOPHj7cvM3z4cI0bN05TpkzRnj175OXlpapVqyo0NNSJlQMAAAB4Ubk584fv3LlT77zzjmrWrClJypYtmxYtWqRff/1V0qNepDFjxqh379565513JElz585VunTptHr1ajVs2NBptQMAAAB4MTm1J6lkyZLavHmz/vzzT0nS4cOHtWPHDlWvXl2SdObMGV29elWVKlWyr+Pn56dixYpp165dT9xmWFiYQkJCHL4AAAAA4Gk5tSepR48eCgkJ0WuvvSZXV1dFRUVp8ODBaty4sSTp6tWrkqR06dI5rJcuXTr7vMcFBgZqwIAB8Vs4AAAAgBeWU3uSli5dqgULFmjhwoU6cOCA5syZo6+//lpz5sz519vs2bOngoOD7V8XLlx4hhUDAAAAeNE5tSepa9eu6tGjh/3ZojfeeEPnzp1TYGCgmjVrJn9/f0lSUFCQ0qdPb18vKChIb7755hO36enpKU9Pz3ivHQAAAMCLyak9SQ8ePJCLi2MJrq6uio6OliQFBATI399fmzdvts8PCQnRnj17VKJEiQStFQAAAMDLwak9SW+//bYGDx6sLFmyKE+ePDp48KBGjRqljz76SJJks9nUsWNHDRo0SDlz5lRAQID69OmjDBkyqE6dOs4sHQAAAMALyqkhafz48erTp48+/fRTXbt2TRkyZNDHH3+svn372pfp1q2b7t+/rzZt2ujOnTsqXbq0NmzYoCRJkjixcgAAAAAvKpsxxji7iPgUEhIiPz8/BQcHy9fX19nlAAAA4B+cSlPG2SUgHuS4vt3ZJUh6+mzg1GeSAAAAACCxIS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PhXISkyMlI//vijpk6dqrt370qSLl++rHv37j3T4gAAAAAgobnFdYVz586pWrVqOn/+vMLCwlS5cmX5+Pho2LBhCgsL05QpU+KjTgAAAABIEHHuSerQoYMKFy6s27dvK2nSpPbp7777rjZv3vxMiwMAAACAhBbnnqTt27dr586d8vDwcJieLVs2Xbp06ZkVBgAAAADOEOeepOjoaEVFRcWafvHiRfn4+DyTogAAAADAWeIckqpUqaIxY8bYP9tsNt27d0/9+vVTjRo1nmVtAAAAAJDg4ny73ciRI1W1alW9/vrrCg0N1QcffKCTJ08qderUWrRoUXzUCAAAAAAJJs4hKVOmTDp8+LCWLFmiw4cP6969e2rZsqUaN27sMJADAAAAADyP4hySJMnNzU2NGzdW48aNn3U9AAAAAOBUcX4mKTAwUDNnzow1febMmRo2bFicC7h06ZI+/PBDpUqVSkmTJtUbb7yhffv22ecbY9S3b1+lT59eSZMmVaVKlXTy5Mk4/xwAAAAAeBpxDklTp07Va6+9Fmt6njx54vwi2du3b6tUqVJyd3fX+vXrdfToUY0cOVIpUqSwLzN8+HCNGzdOU6ZM0Z49e+Tl5aWqVasqNDQ0rqUDAAAAwH8V59vtrl69qvTp08eaniZNGl25ciVO2xo2bJgyZ86sWbNm2acFBATYvzfGaMyYMerdu7feeecdSdLcuXOVLl06rV69Wg0bNoxr+QAAAADwj+Lck5Q5c2b98ssvsab/8ssvypAhQ5y29e2336pw4cKqX7++0qZNqwIFCuibb76xzz9z5oyuXr2qSpUq2af5+fmpWLFi2rVr1xO3GRYWppCQEIcvAAAAAHhacQ5JrVu3VseOHTVr1iydO3dO586d08yZM9WpUye1bt06Tts6ffq0Jk+erJw5c+qHH37QJ598os8//1xz5syR9KjXSpLSpUvnsF66dOns8x4XGBgoPz8/+1fmzJnj+isCAAAAeInF+Xa7rl276ubNm/r0008VHh4uSUqSJIm6d++unj17xmlb0dHRKly4sIYMGSJJKlCggH7//XdNmTJFzZo1i2tpkqSePXuqc+fO9s8hISEEJQAAAABPLc49STabTcOGDdP169e1e/duHT58WLdu3VLfvn3j/MPTp0+v119/3WFa7ty5df78eUmSv7+/JCkoKMhhmaCgIPu8x3l6esrX19fhCwAAAACeVpxDUgxvb28VKVJEefPmlaen57/aRqlSpXTixAmHaX/++aeyZs0q6dEgDv7+/tq8ebN9fkhIiPbs2aMSJUr829IBAAAA4G/F+Xa7+/fva+jQodq8ebOuXbum6Ohoh/mnT59+6m116tRJJUuW1JAhQ9SgQQP9+uuvmjZtmqZNmybpUa9Vx44dNWjQIOXMmVMBAQHq06ePMmTIoDp16sS1dAAAAAD4r+Icklq1aqWff/5ZTZo0Ufr06WWz2f71Dy9SpIhWrVqlnj17auDAgQoICNCYMWPUuHFj+zLdunXT/fv31aZNG925c0elS5fWhg0blCRJkn/9cwEAAADg79iMMSYuKyRPnlzr1q1TqVKl4qumZyokJER+fn4KDg7m+SQAAIBE7lSaMs4uAfEgx/Xtzi5B0tNngzg/k5QiRQqlTJnyfyoOAAAAABKrOIekr776Sn379tWDBw/iox4AAAAAcKo4P5M0cuRInTp1SunSpVO2bNnk7u7uMP/AgQPPrDgAAAAASGhxDkmMKgcAAADgRRbnkNSvX7/4qAMAAAAAEoV//TJZAAAAAHgRxbknKSoqSqNHj9bSpUt1/vx5hYeHO8y/devWMysOAAAAABJanHuSBgwYoFGjRun9999XcHCwOnfurLp168rFxUX9+/ePhxIBAAAAIOHEOSQtWLBA33zzjb744gu5ubmpUaNGmj59uvr27avdu3fHR40AAAAAkGDiHJKuXr2qN954Q5Lk7e2t4OBgSVKtWrW0bt26Z1sdAAAAACSwOIekTJky6cqVK5KkHDlyaOPGjZKkvXv3ytPT89lWBwAAAAAJLM4h6d1339XmzZslSe3bt1efPn2UM2dONW3aVB999NEzLxAAAAAAElKcR7cbOnSo/fv3339fWbNm1c6dO5UzZ069/fbbz7Q4AAAAAEhocQ5J27ZtU8mSJeXm9mjV4sWLq3jx4oqMjNS2bdtUtmzZZ14kAAAAACSUON9uV6FChSe+Cyk4OFgVKlR4JkUBAAAAgLPEOSQZY2Sz2WJNv3nzpry8vJ5JUQAAAADgLE99u13dunUlSTabTc2bN3cYyS4qKkq//fabSpYs+ewrBAAAAIAE9NQhyc/PT9KjniQfHx8lTZrUPs/Dw0PFixdX69atn32FAAAAAJCAnjokzZo1S8YYSdL48ePl7e0db0UBAAAAgLPE6ZkkY4wWLFhgf5ksAAAAALxo4hSSXFxclDNnTt28eTO+6gEAAAAAp4rz6HZDhw5V165d9fvvv8dHPQAAAADgVHF+mWzTpk314MED5c+fXx4eHg4DOEh64juUAAAAAOB5EeeQNGbMmHgoAwAAAAAShziHpGbNmsVHHQAAAACQKMQ5JEmPXh67evVqHTt2TJKUJ08e1a5dW66urs+0OAAAAABIaHEOSX/99Zdq1KihS5cuKVeuXJKkwMBAZc6cWevWrVOOHDmeeZEAAAAAkFDiPLrd559/rhw5cujChQs6cOCADhw4oPPnzysgIECff/55fNQIAAAAAAkmzj1JP//8s3bv3q2UKVPap6VKlUpDhw5VqVKlnmlxAAAAAJDQ4tyT5Onpqbt378aafu/ePXl4eDyTogAAAADAWeIckmrVqqU2bdpoz549MsbIGKPdu3erbdu2ql27dnzUCAAAAAAJJs4hady4ccqRI4dKlCihJEmSKEmSJCpVqpReeeUVjR07Nj5qBAAAAIAEE+dnkpInT641a9bo5MmTOnbsmGw2m3Lnzq1XXnklPuoDAAAAgAT1r96TJEk5c+a0ByObzfbMCgIAAAAAZ4rz7XaSNGPGDOXNm9d+u13evHk1ffr0Z10bAAAAACS4OPck9e3bV6NGjVL79u1VokQJSdKuXbvUqVMnnT9/XgMHDnzmRQIAAABAQrEZY0xcVkiTJo3GjRunRo0aOUxftGiR2rdvrxs3bjzTAv9XISEh8vPzU3BwsHx9fZ1dDgAAAP7BqTRlnF0C4kGO69udXYKkp88Gcb7dLiIiQoULF441vVChQoqMjIzr5gAAAAAgUYlzSGrSpIkmT54ca/q0adPUuHHjZ1IUAAAAADjLvxrdbsaMGdq4caOKFy8uSdqzZ4/Onz+vpk2bqnPnzvblRo0a9WyqBAAAAIAEEueQ9Pvvv6tgwYKSpFOnTkmSUqdOrdSpU+v333+3L8ew4AAAAACeR3EOSVu3bo2POgAAAAAgUfhX70kCAAAAgBdVnHuSQkNDNX78eG3dulXXrl1TdHS0w/wDBw48s+IAAAAAIKHFOSS1bNlSGzdu1HvvvaeiRYvy7BEAAACAF0qcQ9J3332n77//XqVKlYqPegAAAADAqeL8TFLGjBnl4+MTH7UAAAAAgNPFOSSNHDlS3bt317lz5+KjHgAAAABwqjjfble4cGGFhoYqe/bsSpYsmdzd3R3m37p165kVBwAAAAAJLc4hqVGjRrp06ZKGDBmidOnSMXADAAAAgBdKnEPSzp07tWvXLuXPnz8+6gEAAAAAp4rzM0mvvfaaHj58GB+1AAAAAIDTxTkkDR06VF988YV++ukn3bx5UyEhIQ5fAAAAAPA8i/PtdtWqVZMkvfXWWw7TjTGy2WyKiop6NpUBAAAAgBPEOSRt3bo1PuoAAAAAgEQhziGpXLly8VEHAAAAACQKTx2Sfvvtt6daLl++fP+6GAAAAABwtqcOSW+++aZsNpuMMX+7DM8kAQAAAHjePXVIOnPmTHzWAQAAAACJwlOHpKxZs8ZnHQAAAACQKMT5PUkAAAAA8CIjJAEAAACABSEJAAAAACwISQAAAABg8a9CUmRkpH788UdNnTpVd+/elSRdvnxZ9+7de6bFAQAAAEBCe+rR7WKcO3dO1apV0/nz5xUWFqbKlSvLx8dHw4YNU1hYmKZMmRIfdQIAAABAgohzT1KHDh1UuHBh3b59W0mTJrVPf/fdd7V58+ZnWhwAAAAAJLQ49yRt375dO3fulIeHh8P0bNmy6dKlS8+sMAAAAABwhjj3JEVHRysqKirW9IsXL8rHx+eZFAUAAAAAzhLnkFSlShWNGTPG/tlms+nevXvq16+fatSo8SxrAwAAAIAEF+fb7UaOHKmqVavq9ddfV2hoqD744AOdPHlSqVOn1qJFi+KjRgAAAABIMHEOSZkyZdLhw4e1ePFi/fbbb7p3755atmypxo0bOwzkAAAAAADPoziHpNDQUCVJkkQffvhhfNQDAAAAAE4V52eS0qZNq2bNmmnTpk2Kjo6Oj5oAAAAAwGniHJLmzJmjBw8e6J133lHGjBnVsWNH7du3Lz5qAwAAAIAEF+eQ9O6772rZsmUKCgrSkCFDdPToURUvXlyvvvqqBg4cGB81AgAAAECCiXNIiuHj46MWLVpo48aN+u233+Tl5aUBAwY8y9oAAAAAIMH965AUGhqqpUuXqk6dOipYsKBu3bqlrl27PsvaAAAAACDBxXl0ux9++EELFy7U6tWr5ebmpvfee08bN25U2bJl46M+AAAAAEhQcQ5J7777rmrVqqW5c+eqRo0acnd3j4+6AAAAAMAp4hySgoKC5OPjEx+1AAAAAIDTPVVICgkJka+vryTJGKOQkJC/XTZmOQAAAAB4Hj1VSEqRIoWuXLmitGnTKnny5LLZbLGWMcbIZrMpKirqmRcJAAAAAAnlqULSli1blDJlSknS1q1b47UgAAAAAHCmpwpJ5cqVs38fEBCgzJkzx+pNMsbowoULz7Y6AAAAAEhgcX5PUkBAgK5fvx5r+q1btxQQEPBMigIAAAAAZ4lzSIp59uhx9+7dU5IkSZ5JUQAAAADgLE89BHjnzp0lSTabTX369FGyZMns86KiorRnzx69+eabz7xAAAAAAEhITx2SDh48KOlRT9KRI0fk4eFhn+fh4aH8+fOrS5cuz75CAAAAAEhATx2SYka1a9GihcaOHcv7kAAAAAC8kJ46JMWYNWtWfNQBAAAAAIlCnEOSJO3bt09Lly7V+fPnFR4e7jBv5cqVz6QwAAAAAHCGOI9ut3jxYpUsWVLHjh3TqlWrFBERoT/++ENbtmyRn59ffNQIAAAAAAkmziFpyJAhGj16tNauXSsPDw+NHTtWx48fV4MGDZQlS5b4qBEAAAAAEkycQ9KpU6dUs2ZNSY9Gtbt//75sNps6deqkadOmPfMCAQAAACAhxTkkpUiRQnfv3pUkZcyYUb///rsk6c6dO3rw4MGzrQ4AAAAAElicB24oW7asNm3apDfeeEP169dXhw4dtGXLFm3atElvvfVWfNQIAAAAAAkmzj1JEyZMUMOGDSVJvXr1UufOnRUUFKR69eppxowZ/7qQoUOHymazqWPHjvZpoaGhateunVKlSiVvb2/Vq1dPQUFB//pnAAAAAMB/E+eepJQpU9q/d3FxUY8ePf7nIvbu3aupU6cqX758DtM7deqkdevWadmyZfLz89Nnn32munXr6pdffvmffyYAAAAAPMlThaSQkJCn3qCvr2+cCrh3754aN26sb775RoMGDbJPDw4O1owZM7Rw4UJVrFhR0qMX2ebOnVu7d+9W8eLF4/RzAAAAAOBpPFVISp48uWw22z8uY4yRzWZTVFRUnApo166datasqUqVKjmEpP379ysiIkKVKlWyT3vttdeUJUsW7dq1629DUlhYmMLCwuyf4xLwAAAAAOCpQtLWrVvj5YcvXrxYBw4c0N69e2PNu3r1qjw8PJQ8eXKH6enSpdPVq1f/dpuBgYEaMGDAsy4VAAAAwEviqUJSuXLlnvkPvnDhgjp06KBNmzYpSZIkz2y7PXv2VOfOne2fQ0JClDlz5me2fQAAAAAvtjiPbidJ27dv14cffqiSJUvq0qVLkqR58+Zpx44dT72N/fv369q1aypYsKDc3Nzk5uamn3/+WePGjZObm5vSpUun8PBw3blzx2G9oKAg+fv7/+12PT095evr6/AFAAAAAE8rziFpxYoVqlq1qpImTaoDBw7Yn/8JDg7WkCFDnno7b731lo4cOaJDhw7ZvwoXLqzGjRvbv3d3d9fmzZvt65w4cULnz59XiRIl4lo2AAAAADyVOA8BPmjQIE2ZMkVNmzbV4sWL7dNLlSrlMPDCf+Pj46O8efM6TPPy8lKqVKns01u2bKnOnTsrZcqU8vX1Vfv27VWiRAlGtgMAAAAQb+Ickk6cOKGyZcvGmu7n5xfr1rj/1ejRo+Xi4qJ69eopLCxMVatW1aRJk57pzwAAAAAAqziHJH9/f/3111/Kli2bw/QdO3Yoe/bs/1MxP/30k8PnJEmSaOLEiZo4ceL/tF0AAAAAeFpxfiapdevW6tChg/bs2SObzabLly9rwYIF6tKliz755JP4qBEAAAAAEkyce5J69Oih6OhovfXWW3rw4IHKli0rT09PdenSRe3bt4+PGgEAAAAgwdiMMebfrBgeHq6//vpL9+7d0+uvvy5vb289fPhQSZMmfdY1/k9CQkLk5+en4OBghgMHAABI5E6lKePsEhAPclzf7uwSJD19NvhX70mSJA8PD73++usqWrSo3N3dNWrUKAUEBPzbzQEAAABAovDUISksLEw9e/ZU4cKFVbJkSa1evVqSNGvWLAUEBGj06NHq1KlTfNUJAAAAAAniqZ9J6tu3r6ZOnapKlSpp586dql+/vlq0aKHdu3dr1KhRql+/vlxdXeOzVgAAAACId08dkpYtW6a5c+eqdu3a+v3335UvXz5FRkbq8OHDstls8VkjAAAAACSYp77d7uLFiypUqJAkKW/evPL09FSnTp0ISAAAAABeKE8dkqKiouTh4WH/7ObmJm9v73gpCgAAAACc5alvtzPGqHnz5vL09JQkhYaGqm3btvLy8nJYbuXKlc+2QgAAAABIQE8dkpo1a+bw+cMPP3zmxQAAAACAsz11SJo1a1Z81gEAAAAAicK/fpksAAAAALyI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MKpISkwMFBFihSRj4+P0qZNqzp16ujEiRMOy4SGhqpdu3ZKlSqVvL29Va9ePQUFBTmpYgAAAAAvOqeGpJ9//lnt2rXT7t27tWnTJkVERKhKlSq6f/++fZlOnTpp7dq1WrZsmX7++WddvnxZdevWdWLVAAAAAF5kNmOMcXYRMa5fv660adPq559/VtmyZRUcHKw0adJo4cKFeu+99yRJx48fV+7cubVr1y4VL178v24zJCREfn5+Cg4Olq+vb3z/CgAAAPgfnEpTxtklIB7kuL7d2SVIevpskKieSQoODpYkpUyZUpK0f/9+RUREqFKlSvZlXnvtNWXJkkW7du1ySo0AAAAAXmxuzi4gRnR0tDp27KhSpUopb968kqSrV6/Kw8NDyZMnd1g2Xbp0unr16hO3ExYWprCwMPvnkJCQeKsZAAAAwIsn0fQktWvXTr///rsWL178P20nMDBQfn5+9q/MmTM/owoBAAAAvAwSRUj67LPP9N1332nr1q3KlCmTfbq/v7/Cw8N1584dh+WDgoLk7+//xG317NlTwcHB9q8LFy7EZ+kAAAAAXjBODUnGGH322WdatWqVtmzZooCAAIf5hQoVkru7uzZv3myfduLECZ0/f14lSpR44jY9PT3l6+vr8AUAAAAAT8upzyS1a9dOCxcu1Jo1a+Tj42N/zsjPz09JkyaVn5+fWrZsqc6dOytlypTy9fVV+/btVaJEiaca2Q4AAAAA4sqpIWny5MmSpPLlyztMnzVrlpo3by5JGj16tFxcXFSvXj2FhYWpatWqmjRpUgJXCgAAAOBlkajekxQfeE8SAADA84P3JL2YeE8SAAAAADzH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Dh5uwCAADA8+9UmjLOLgHxIMf17c4uAXAKQhIAvOQ4uX3xcGILAP8bbrcDAAAAAAtCEgAAAABYEJIAAAAAwIKQBAAAAAAWhCQAAAAAsCAkAQAAAIDFczEE+MSJEzVixAhdvXpV+fPn1/jx41W0aFFnlwU4FcM2v3gYthkAgMQh0fckLVmyRJ07d1a/fv104MAB5c+fX1WrVtW1a9ecXRoAAACAF1CiD0mjRo1S69at1aJFC73++uuaMmWKkiVLppkzZzq7NAAAAAAvoER9u114eLj279+vnj172qe5uLioUqVK2rVr1xPXCQsLU1hYmP1zcHCwJCkkJCR+i31KpwOqOrsExIPsZ35I8J95NzoywX8m4pez9lO0pRePM9oS7ejFRFvCs5JYzsVj6jDG/ONyiTok3bhxQ1FRUUqXLp3D9HTp0un48eNPXCcwMFADBgyINT1z5szxUiMgSfLzc3YFeBHQjvCs0JbwrNCW8KwksrZ09+5d+f1DTYk6JP0bPXv2VOfOne2fo6OjdevWLaVKlUo2m82Jlb1cQkJClDlzZl24cEG+vr7OLgfPMdoSngXaEZ4V2hKeFdqScxhjdPfuXWXIkOEfl0vUISl16tRydXVVUFCQw/SgoCD5+/s/cR1PT095eno6TEuePHl8lYj/wtfXl3/4eCZoS3gWaEd4VmhLeFZoSwnvn3qQYiTqgRs8PDxUqFAhbd682T4tOjpamzdvVokSJZxYGQAAAIAXVaLuSZKkzp07q1mzZipcuLCKFi2qMWPG6P79+2rRooWzSwMAAADwAkr0Ien999/X9evX1bdvX129elVvvvmmNmzYEGswByQunp6e6tevX6xbH4G4oi3hWaAd4VmhLeFZoS0lbjbz38a/AwAAAICXSKJ+JgkAAAAAEhohCQAAAAAsCEkAAAAAYEFIAgAAAAALQhIAAAAAWBCS8NQ2btyoO3fuOLsMvACmTZum27dvO7sMvACio6MdPjNgK/6N69evO7sEvCBWr17t7BLwjBCS8FSmTJmievXqacmSJQoJCXF2OXiOrVq1SsOHD1efPn0UHBzs7HLwnHNxeXQY+/HHHxURESGbzebkivC8adSokRo1aqRz5845uxQ8577//nvVrVtXw4cPd3YpeAYISXgqbdu21QcffKBRo0Zp0aJFBCX8a2+//bZat26tgwcPqmfPngQl/M+2b9+udu3a6c8//5QUu3cJ+CcdO3bUnj171L17d4IS/idvvfWWxo8fr169emno0KHOLgf/I0IS/quoqChJ0tSpU1WuXDl9/fXXBCX8K9HR0XJzc1OXLl309ttvE5TwTOTLl08PHz7U7NmzJf2ndwn4b6KiolSsWDFt27ZNa9euVdeuXQlK+Nc8PT3VunVrjR49mqD0AuBIgn9kjJGrq6siIiIkPXqWhKCEf8vFxUVRUVFydXVV165dVbt2bYIS4iSmlyjmvxEREfLz89OQIUO0adMmHTlyxJnl4Tnj6uqqqKgoFShQQDt27NC6desISvifeHh4qHXr1ho7dixB6TlHSMLfio6Ott/f7+7ubg9K06dPV7ly5TRixAiCEp6K9fYnV1dX+3+7du1KjxLiJKaX6NChQ5Ie7ZskKU+ePHr48KEOHz4siVvu8M+etE8qUKCAtm/fTlBCnDxpX+Pp6akWLVoQlJ5zNsNQQHiC6Oho+8nI1KlT9csvv+jhw4fKnz+/evfuLUlq06aNtm7dqi5duqhRo0by9fV1ZslIpKxt6bvvvtPJkyeVIUMG5c6dW/ny5VNkZKSGDx+utWvXqmDBghoyZIj8/PycXDUSm5geSOnRM0jlypVTnTp1VLNmTTVr1kxubm4aOHCgZs6cqV27dil9+vROrhiJlXWfdOHCBT18+FCvvvqqjDGy2Wzav3+/ypYtq5o1a2rEiBHKmjWrkytGYvX48e327dsKDQ1V69atJUnh4eGaOnWqOnbsqCFDhqh79+7OLBdxREjCP+revbvmz5+vpk2byt/fX506dVKbNm00ZcoUSdLHH3+sn3/+WW3atNHHH38sLy8vJ1eMxCTmpEN61JYWLVqkjBkzytXVVS4uLurbt68qVaqkyMhIjRgxQuvWrVPWrFk1bdo02hLsjh07pty5c0uSJk6cKF9fX+XNm1dDhw7VmTNndPv2bfXr10/u7u5avny5GjRooPr16zsEK0ByPKnt37+/li1bphs3bihz5swaMGCASpcuLT8/P+3fv1/lypVTrVq1NGTIEGXPnt3JlSOxsR7fevbsqYULFypt2rS6efOmMmXKpPnz5ytLliwKDw/XtGnT1LlzZ3Xr1k2DBg1ycuV4agb4G7t27TI5cuQw27ZtM8YYs2HDBuPp6WmmTZvmsFy9evVMgwYNTHR0tDPKxHNgzJgxJkuWLGbnzp3GGGOGDx9uPDw8TO7cuc3atWuNMcZERESYHj16mDZt2pioqChnlotE5NixY8Zms5kJEyaYLl26mBQpUpjjx48bY4x58OCBuXLlimnXrp2pXLmyyZw5s7HZbOadd95xbtFIlKzHqP79+5v06dObZcuWmTt37pjChQubfPnymRkzZpg7d+4YY4w5cOCAsdlsplevXs4qGc+BkSNHGn9/f7Nv3z5jjDGzZ882NpvNFCtWzJw6dcoYY0xYWJgJDAw0pUuX5lzpOUJIgl3MP9yY/65atcoULVrUGGPMypUrjbe3t5kyZYoxxpg7d+6Y77//3r5uzEkt//jRrl07c+PGDfvnO3fumIYNG5rJkycbY4xZu3at8fX1Nd26dTPVqlUzuXLlMps2bTLGGBMZGWlvQwSll9vly5eNMcaEh4eb6dOnG3d3d+Pr62vOnDljjHkUqq3++usvs3r1alO2bFmTLl06s3z58oQuGYnU1q1bHT7v3bvXFClSxPzwww/GGGM2b95sfHx8zJtvvmnSp09vZs2aZW7fvm2MMebEiROx2hpeXoMGDbJfpDHm0X6qTZs2ZsmSJcYYY1avXm38/PzM0KFDTZ48eUyJEiXsQSkiIiLWeRYSN0ISYrly5Yoxxpjdu3ebMmXKmLFjxxofHx97QDLm0UHlnXfeMSdOnLBP46QWFy5cMNWrVzfh4eEO048ePWpOnTplfv/9d5MtWzYzbtw4Y4wxkydPNi4uLiZVqlTm559/ti/PAeTl1qRJE9OgQQP756VLlxqbzWZsNpsZP368fXp0dLSJjIx0WPfChQumWrVqpmvXrglWLxKvIUOGmDp16pjo6Gj7fuXkyZNm1qxZJioqymzZssWkSZPGTJ8+3RhjTP78+U2+fPnMuHHjzN27d+3bIShh48aNpmHDhrH2OatXrzZXr141+/fvNwEBAWbChAnGGGOmTJlibDabyZEjh7l06ZJ9eY5vzw9CEhwsW7bMVKhQwdy8edP89ddfpmzZssbT09P069fPvszDhw9NzZo1zQcffMA/dvyt2bNnOxwYjDFm4sSJ5q233jL37983xjxqb3Xq1DFjxoyJdeDBy+v69esmLCzMGGNMcHCwiYqKMmfOnLGfdIwYMcIY8/cXZqZNm2ZeeeUVc+vWrQSrGYnT8ePH7QHn6NGj9unXrl0z0dHR5r333jOdOnWy73/q1Klj0qRJY5o0acLxDbHE7HPWrFlj9uzZ4zBv4sSJpkqVKvY7KebPn2/atm1rWrVqxfHtOcUQ4HAQEhKi06dPKyQkRDly5NBnn32mNGnS6OTJk5o5c6aWLVumt99+W+fPn9ecOXNks9kYaheSHIdBvXPnjrp27aoGDRooKCjIPj0qKkrHjh3TsWPHFBkZqXnz5umNN97Q559/bn9fCZA6dWp5eHho6tSpeuONN3T+/Hlly5ZNzZs316hRo9StWzeNHj3a/gB+jx49tGXLFvv6R48eVcqUKe3Dg+PlZIxRrly55ObmpnXr1qlChQpasmSJJClNmjQKCwvTjRs35OPjYx/gw8fHRxs2bNDs2bNls9lkGNsKkv0VKC4uLrp48aLat2+v8ePH219FIEl//vmnTp48KW9vbwUHB2vp0qXKkiWLvvnmG45vzylGt3uJGcvILNYRf0qXLq3kyZPru+++kyQtWrRIq1at0saNG1WgQAGlS5dO8+bNk7u7O6NHIZbAwEBlzZpVxYoVU/Xq1ZUhQwYtXrxY/v7+2rt3r/r27au9e/cqderUcnV11eHDh+Xm5ubQHvFysu6HJOny5ct666235OXlpeXLlytbtmwKDw/X5MmT1alTJzVq1Ejnz5/X9evX9fvvv8vNzU33799XzZo19fXXX6tw4cJO/G3gTNb9yZ49e3T//n3Nnz9fe/fuVf/+/VWvXj1J0rvvvqvjx4+ratWq2r9/v27fvq3Dhw/L1dU1VnsEunfvrvbt22v37t36+uuv9dprr6lDhw4qUKCAzp07pxIlSig6Olq+vr7y9PTUwYMH5ebm5uyy8S8RkhDL6tWrNWzYMA0fPlxlypSR9Ogqyq1bt+Tr66ukSZNKkiIjI/nHD4cTiXnz5qlHjx5avXq1ihQpolOnTqly5crKnDmzli9frjRp0mjfvn06fvy4bt++rU8++URubm6EbTi0o40bNypVqlQqVKiQgoKCVLVqVUmP9k3ZsmWTMUZr1qzR9OnTlSlTJo0fP97+wmt3d3f2TS85a1vq2rWrFi5cqMOHD+vChQuaMGGCdu3apf79+6tBgwYyxuj9999XWFiYkiRJovnz58vd3Z2ABEmObWnlypV67733tHXrVpUrV06LFi3SyJEjlTdvXntQunTpkubNm6fkyZOrVatWcnNzY3/0HCMkveQmTJigGTNmaNCgQSpUqJD8/f119epVVa5cWRUqVNC4ceMkKdZVfq7643E7duzQypUr9corr+jTTz+1B5+YoJQpUyatWLFCadKkcViPgATz2Pu0vvvuO7Vs2VItWrRQihQpdPXqVVWrVk3Sf4KSJIWFhcnT01OS40Ub9k+QpBs3bmjgwIGqXbu2KlWqJEk6fPiwxo0bp127dqlv375q2LChpEcv/fTw8JDEBUDEtnLlSh0+fFiZM2dWq1at7NNjglLMbeMFChRwWI/j2/ONyyQvmZhMbIxRZGSkihYtqnTp0mnAgAGqXr26Vq5cKX9/f40fP17Lly/Xtm3bJCnWCQcnIIhhjNGxY8dUpUoVjR07Vjdv3pQk++0qOXLk0KZNm3TlyhWVL1/ePj8GBxDE7E9GjhypmTNn6ptvvtEnn3yiFClSSJL8/f21YcMG2Ww21atXTydPnpQke0Ayxjic1LJ/wrx585Q2bVpt3rxZ/v7+9un58+fX559/rpIlS2rw4MGaO3euJNkD0uNtCTh8+LD69eunESNG2KeFh4dLkho1aqQvvvhCR48e1YABA/Tnn386rMvx7flGSHqJREdH208ewsPDFRoaqqJFi2rDhg0aN26cypcvr1atWql69epaunSp8ufPr507d/LgKmKxhm2bzabcuXNr8eLFSpcunX766ScdPnxY0qOHXGOC0nfffafXX39dyZMnd2LlSIyMMbp79662bNmi3r17q2TJkkqSJImk/wwIEhOULl26pCFDhjisTyjC44oWLapatWrp5MmTCg4OlvSoh0h6FJTat2+vV199VT/88IPDerQlPH7OkytXLnXo0EGZM2fWN998owcPHsjDw8MhKLVp00apUqXSK6+84oySEU+43e4lYb2vdvjw4dqyZYvOnj2r4sWLq2PHjnrzzTclSTt37tRPP/2kmTNn6vTp06pdu7ZWr17tvMKR6Fjb0p07d+Tq6qpkyZLJ1dVVK1eu1Oeff65atWqpY8eOeu2112KtI3ELAmJ7+PChChUqpObNm6tbt24O80JDQ3XmzBnlzp1bt2/flq+vL+0Hdn/3/NDZs2fVtGlTnT17Vjt37lSmTJkcbqX766+/lD17dp49gp21LUVFRenu3btKnjy5oqKitGTJEgUGBipXrlyaN2+ekiZN6nCb5pO2gecbIekl07t3b82YMUN9+vRR/vz5VaVKFZUtW1bTp09XxowZ7cvdvHlT8+bN02effcatB7Cz7vxHjBihDRs26N69e/Lx8dHMmTOVJUsWrVixQh07dlStWrXUoUMHe1ACYjzpGcf79++rcuXKyp49uxYsWODQ1o4ePapJkybpiy++UEBAgCSCNh6xtpNly5bp1KlTcnV1VbFixVS2bFldunRJDRs21MWLF7Vjxw5lzJgx1jNHnNRCin0xedeuXTp48KA++OAD1alTR0WLFtWcOXM0adIkZcmSRXPnzlXSpEl5hu1FFu9vYoLTPP6ixePHj5u8efOaTZs2GWOM2bVrl0mSJIn9TeMxL857/KVnvGkcj/vyyy9NmjRpzOzZs81PP/1kMmfObPLmzWt/id7y5ctN1qxZTcOGDc3Zs2edXC0SE+t+KeaFsTE2bNhg3NzcTO/evU14eLiJjIw0ISEhpnr16ubtt9/+25fHAl27djXp06c3jRs3NpUrVzY5cuQwo0aNMsYY+4vRc+TIYc6dO+fkSpHYffnllyZdunRm0qRJZuXKlSZ16tSmWrVq5tatWyYsLMzMmjXLFCtWzFSoUMGEhoY6u1zEIy6dvKBatmypdevW2e/Blh6NBGWz2VSpUiWtXr1alStX1ujRo9WyZUvdvXtXa9aseeLVWa6QwOr8+fPauHGj5s+fr2bNmunu3bsKCQnRp59+qlSpUkmS6tWrpwEDBig0NFSZM2d2csVILKxXaseMGaMWLVqofPnymjlzpi5evKiqVatq2rRpCgwMVIUKFVShQgVVq1ZNFy9e1IoVK+zPuAFWK1eu1OLFi7Vq1SrNnz9fjRo10qVLl5QuXTpJUo4cOTR37ly5ubmpc+fOTq4WidmRI0e0atUqLVu2TJ988okyZcqk4OBgNWzYUClSpJCHh4c+/PBDNW3aVNmzZ+eF1S86Z6c0xI/ChQubDBkymI0bN9p7hi5cuGCyZ89uunfvbvz8/MzkyZPty//666+mfPnyZu/evc4qGc+JgwcPmrRp0xpjjPn++++Nt7e3mTJlijHGmLt375qxY8ea8PBwh3XoAYBVjx49TOrUqU1gYKBp27atKViwoGnRooX9Kv+RI0dM7969TefOnc3XX39t782mVxtPMnz4cFOnTh1jzKNebB8fH4d90qFDh4wxxly+fDnWnRKA1ZEjR0zBggWNMcYsW7bMeHt728+V7t69a9auXWsiIyNNRESE/e4bjm8vLkLSC8b6j7V69eomffr0ZuPGjfYu4Y4dOxovLy/zySef2JcLDQ01tWrV4nYWxBJzELB+f//+fVOlShXTuXNn4+3tbaZNm2Zf5vfffzdVqlQxP/30U6z1AWOMWbhwoXnllVfMvn37jDHGbNq0ybi6uprXX3/dfPDBB+bMmTPGmNi3/XJyi8fFHK9GjRplOnbsaH744QeHk9ro6GizZMkSM3DgQBMSEmJfj7YEY558fDp8+LDx9/c3I0aMMMmTJzcTJ060z9u+fbupWbOmOXjw4D9uAy8O7qN6wbi4uNgfIvz+++9VrVo1NWvWTHPmzFHlypXVvHlznTlzRj/++KN69+4tT09P/fzzzwoKCtKBAwfst7PwECsebweRkZFyd3eXzWZT+vTpNX78eH388cdq3bq1pEejk3Xr1k3u7u4qU6aMJIbTRWxJkiRRo0aNVKhQIa1Zs0YtWrTQxIkT9fDhQ/Xt21eurq7q27dvrKF0GaQBj++TYr7PlSuXvvjiC40dO1azZ89W06ZNJUkPHjzQjBkzlCtXLvn4+NjXoy3B2pasI9Tly5dPtWvXVvfu3dWlSxd9+umnkh49rjBs2DC5ubkpX7589u1wjHuxMbrdC8o62kq1atV06NAhzZ8/X5UqVdJvv/2mtWvXau7cucqVK5eyZMmiMWPGyM3NjVFaEMvw4cO1e/duXblyRR9++KHef/99ubq66p133lFoaKjy58+vbNmyaePGjbp9+7b2798vd3d3wjYcRrGL+f7Bgwe6e/euXF1dVbNmTb333nvq2rWrHjx4oHz58ikiIkLNmzfXgAEDnFw9EhPr/uTbb7/VrVu35OPjo+rVqytZsmQaNWqUunXrpsmTJ6tw4cIyxqhnz566du2a9u7dKzc3t1ijKuLlZG0HY8aM0Z49eyRJZcqUUfPmzXXt2jW1b99ee/fuVY8ePXT//n39/PPPunz5sg4ePMjx7SVCSHqBPR6UDh48qAULFqhSpUqSHr17JOaFjRJD6uIR686/f//+Gj9+vJo2bap79+5p1apVqlSpkgYNGiQ/Pz9NmDBBW7duVapUqZQtWzaNGDGCsA1Jju3o/v37ioiIcHiR8KFDh1S7dm0tWLBAZcqU0cmTJ9W3b19Vq1ZNTZo04QQEdtaT2k6dOmnevHny8fGRzWZTZGSk1q5dq9dff12DBw/WmDFj5OnpqUyZMillypT6/vvv5e7uzvENkhzb0uDBgzV06FC1adNGhw8f1s2bN5UqVSp7CB83bpxWr16tHDlyKHv27Bo7dizHt5cMIekF93hQ+u233zR37lyVKVNGnp6e9uW4wobHnT9/XpMnT1blypVVsWJFSdKmTZvUs2dPvf7665o1a5ZsNpv9KwYnI7AaOHCgvv/+e127dk2VK1dWkyZNVLp0aZ08eVL169dX5cqVVbt2bQ0bNkyenp5avny5bDYbV2ohyfHYtG/fPnXs2FFjx45VtmzZdOPGDXXt2lV79+7VL7/8ouzZs+vo0aN6+PChkiZNqtdee83hFnQgxh9//KE+ffrok08+UeXKlSVJ3333nQYPHqy0adNq6dKl8vT01N27dx1u1eT49nIhJL0ErAeImjVrav369dqzZ4+KFCni5MqQWH377beqU6eOUqdOrcWLF9tDkiT98MMPql27tjZs2KAKFSo4sUokRtZw8/XXXyswMFA9evSQp6enJk2apAwZMuizzz5T3bp1NWDAAK1YsUK3bt1StmzZtHXrVrm7u3PRBrEsWbJEs2fPloeHh5YvX24fevnu3buqU6eO7t+/r23bttmfLYlB2MbjZs6cqa+//lrGGC1fvlx58uSRJEVERGj58uUKDAzUtGnTVLx4cYfzJ/ZLLx/2HC+BmO5hSVq3bp06deqkggULOrkqJGZFihRRu3btdOPGDZ0/f16S7G2oatWqevXVV7V//35nlohEKuaEdN++fXJ1ddX06dPVtWtXff7559q8ebOSJEmiMWPG6Pr16+rXr59WrVqlDRs2aNu2bXJ3d1dkZCQnInAQFhambdu26ejRo/rzzz/tASkyMlI+Pj5q3bq1bt68qaCgoFjrEpDwuGrVqillypQ6ceKEtmzZopi+And3d1WvXl2XLl3SoUOHJDm+J5L90suHvcdz6u9eqPh3061BaeTIkXJ1dVVERES81Yfnx5PaTPr06dW7d281a9ZMn376qTZv3mw/WISEhOjhw4fy9vZO6FLxnPj1119VtGhRffHFF7p7966kR7epZMyYUTNnztTvv/+uOXPmSHr0os+8efPKxcVFUVFR3BaFWPskT09PDR48WM2aNdOtW7fUsWNHRURE2NtK+vTpFR4ervv37zujXCRiTzq+ZciQQStXrlSJEiU0f/58rV271mF++vTplSxZsoQqEYkYt9s9h6y3Dxw5csR+5fXNN9+MNd/K2lXMfbWQHNvE7NmzdfnyZaVOnVpt2rSRJPsJybJly9S2bVulT59e27dv19mzZ3Xw4EFOaPFE9+/f15w5c9S9e3e1bNlSY8aMkXn0Xj65uLioZs2aypkzp8aMGePsUpHIWI9f+/fvl5+fn5IkSaJMmTLpzp07CgwM1I8//qj8+fOrf//+unXrlnr06KF79+5p27Zt9BzBznp8W7hwoU6dOqVChQopX758ypQpky5fvqx3331Xd+/e1VtvvaU33nhD69at059//qkjR45wfIN4mexzxvrisi+//NLkz5/fZM6c2RQqVMi0aNHiqdabOHGief/993lxLOz69etnkiVLZipVqmRsNpupW7euOX36tDHGmJs3b5rWrVsbm81m3nvvPbN06VL7y4kjIiKcWTYSgb/bjwQHB5sxY8YYFxcXExgYaJ8eHh5u8uTJY3r37p1QJeI51L17d5MmTRqTNWtWU7p0abNt2zZjzKP9UY8ePYyPj49JmTKlqVevnmnWrJl58OCBMebv2yNeXr169TKpUqUy+fLlMwEBAaZZs2bmt99+M8YYc/nyZVO6dGn78a1v37729XjpMAhJz6mhQ4eaVKlSmR07dphbt26Zrl27GpvNZvbs2WNfJiYYWQPSlClTjJ+fn1m2bFmC14zEw3oiERoaaurXr29++eUXY4wxR48eNSlTpjRVq1Y1f/31lzHGmGvXrpk2bdoYLy8vs2PHDvt6eLlZ29F3331nFixYYGbMmGGf9vDhQzNq1Cjj4uJiqlevbtq2bWtq165tcufObcLDw51RMhIp63Fq586dJnfu3GbHjh1m/vz55sMPPzSpU6c2mzdvNsYYc/v2bdOzZ09TpEgR06lTJ/vFmocPHzqldiQuMful6OhoExISYurWrWv2799vjDFm5syZpnz58qZu3brm8OHDxhhjgoKCTIkSJUytWrXMhg0b7Nuxtkm8nAhJz6GYk9oFCxYYY4z59ttvjZ+fn5k2bZoxxvFAYb0SMmXKFOPr62uWL1+esAUjUbGe2B47dszs37/ffPbZZ+by5cv26X/99ZdJmTKlqVatmjl16pQx5tEV3CZNmhg/Pz+zZcuWBK8biYv1BKJHjx4mS5YspmDBgiZLliymYsWK5uLFi8aYR/urcePGmWTJkpkSJUqYXbt22QMSPZEwJnbvz7Zt20y3bt3sn48fP26aNm1qUqZMaQ9KN2/eNF26dDHFihUzffv2JXTDGOPYlk6ePGnOnj1rateuba5evWqfPm/ePFO+fHlTr149e4/SpUuXTNGiRU2FChXMmjVrErxuJE6EpOfA41czHjx4YHLlymVWrVplfvjhB+Pt7W0mT55sjHl0K8uwYcPM+vXrHdaZOnUqAQkOvvjiC5MlSxbj5+dnkiVLZlauXOkw/6+//jJp0qQxhQsXNpcuXTLGGHP9+nVTp04dkyFDBvvtLXi5ff3118bf39/s3bvXGGPMjBkzjM1mM6VLlzbnzp0zxhhz7949M378eGOz2cyoUaOMMQQkxDZ06FDTqFEj89Zbb5kPPvjAYd7x48dNs2bNTJo0acz3339vjDHmzp075ssvvzS5cuUyX331lTNKRiLVvXt34+/vbzJmzGjSpk1rjh496jB//vz55q233jLly5c3J0+eNMYYc/XqVfPqq6+amjVrmnv37jmjbCQyhKREznpV5M6dO/bvP/30U1OnTh3j6+trpkyZYp9+4cIFU7NmTTNz5kz7tJkzZxoXFxezYsWKhCkaiU50dLRDW1q/fr3JkyePWb58uVm9erXJnj27qVq1qtm+fbvDesePHzfVqlVzOKG9ceOGPTTh5Xbp0iXTqlUrs3TpUmOMMatXrzZ+fn5myJAhJleuXKZMmTLmzJkzxphHPUqjRo0ynp6eZtCgQU6sGomFdZ8UGBho0qRJYz788ENToUIF4+rqag9DMU6cOGHefvttU61aNftdErdv3zb9+/e3tzO8nKxtafv27SZjxozmu+++M4GBgaZIkSKmUKFC5o8//nBYZ9q0aeazzz5zWDcoKMj+PC5ASErErP9wBw0aZJo0aWK/9enbb781yZIlM5UrV7afsF67ds3UqFHDlC5d2n4AuXfvnhk5ciTdxy8xa7g2xpi1a9ea1q1bm8GDB9unHT161OTJk8fUqFEjVlCKwZV/POmh+JUrV5qgoCCzb98+ExAQYCZMmGCMMWbChAnGZrOZ1157zX6rS2hoqBk8eLBJmTKluXnzZoLWjsTrzz//ND179jQ//fSTMcaYK1eumDZt2hhPT0+zceNGh2XPnz9vb4cxxzmeHUGMCRMmmEGDBpmvv/7aPm39+vWmRo0apnjx4rGCUoyoqCgGakAshKRE6PETkW7dupn06dOb6dOn2+/zN8aYuXPnGj8/P1O8eHFTtGhRU6pUKVOgQAH7vdkx/+B5wP7l1aZNG9O/f39jzKN2dfXqVVOkSBHj6elpmjZt6rDs0aNHTd68ec3bb79tfvzxR2eUi0TMul+aO3eu/dmQGOPGjTPVqlWzh585c+aYNm3amObNmzsE7NDQUALSS6xr167mwoUL9s8bN240NpvNpE6d2iEQ3bx507Rp08YkSZLEbNq0KdZ2GMUOZcqUMRMnTrR/vnLliqlQoYKx2WwOz7QZ85+gVKpUKfuADcB/Q0hKZEJCQhw+r1271vj7+5t9+/bZp92+fducOHHCGGPM4cOHzaRJk0z37t3N3Llz7cGIq/4w5tHJbExojrnH+o8//jA1atQwefLkMUuWLHFY/vjx4yZNmjSmS5cuCV4rng9du3Y1mTNnNt27dze3bt2yX8Vv3769yZkzpwkPDzfBwcGmdu3aZtiwYfb12Cfh3LlzplSpUrHaQt++fY3NZjPjxo1z6BW6efOm+eSTT4zNZjO//vprQpeLRCwiIsKsWLEi1kXg3bt3mzp16pgUKVKY48ePO8zbsGGDKVq0qGnTpk1ClornGCEpEfn4449Nu3btjDH/uX1g9uzZpkyZMsYYYw4dOmQGDhxocuTIYTJmzGhatmxpbty4EWs7dBnj8dtPZs2aZerXr2+uXLlijDHm999/N5UrVzZVqlSJNZjHuXPnaEN4ookTJ5rUqVObAwcOxBpN7NSpU8bf399kyJDB5MyZ0+TNm5dgBLvHe34WL17scBLbpUsX4+HhEevCzfXr183w4cNpS/hbgwcPNh07drR/3r9/v6latarJnDlzrKC0e/dueiHx1Hg1dSIRHR2td955R6NHj5YkhYWFSZLSp0+vHTt2qGHDhqpevbr+/PNP9ezZU7169dLatWt16dKlWNtydXVN0NqR+MS8ZTzGpUuXdO7cOfXt21dBQUHKkyePRo4cKWOMpk2bplWrVtmXzZIli1xdXRUVFZXQZSMRM8bo4MGDatWqlQoUKCAXl0eHj+joaElS9uzZtWfPHn366afq2LGjDh48KDc3N9oRJMmhvdy6dUuNGjVSx44dderUKUnSiBEj1K5dOzVp0kRLly61r5c6dWp17dpVbm5uioyMdErtSLyio6Pl4+OjsWPHql+/fpKkggULavDgwXrjjTdUtWpVnTx50r58sWLF5OLiYt9vAf/I2SkNT77qX7JkSXP9+nVjjDFLly41LVu2NPPmzbO/y+bmzZumQIECZufOnQleL55Po0ePNiVLljQfffSR/UH63377zVSrVs0ULFjQ/tA08CSRkZGmePHipkmTJvZpMfuuBw8emCNHjjxxHcAqps0cO3bMpEqVytSqVcv+0mpjjOncubNJliyZmT17trNKxHMmPDzczJgxw7i5uZnevXvbp+/bt8/UqlXLeHh4mPPnzzuxQjyv6ElKBB6/6h8dHa3IyEi1aNFCN2/eVP369TVx4kR9+OGHSpMmje7fv6/GjRvLy8tLxYoVc1LVeF7EXDHr2LGj6tWrp+PHj+vLL79UUFCQ3njjDQ0ePFhly5ZVmTJlnFwpEjMXFxcVL15c58+f17FjxyT9Z991/vx5de7cWb/99pvDOvRq43E2m01RUVF67bXX9Msvv2j79u0OPUojR45Uo0aNNGvWLCdXiueFu7u7mjRposmTJ2vo0KHq06ePJKlQoULq1auX2rdvrwwZMji5SjyPbMYY4+wiXmbR0dH22xBiREZGatmyZRo/frySJ0+u+fPnK2XKlLp//76mTZum1atX6/79+9q1a5fc3d2fuA3AytpGRo0apZUrV+r1119X//79HQ4etCX8k0OHDql8+fJ6++231b59exUuXFhBQUFq27atQkJC9OOPPxKM8FSioqLk6uqqEydOqFixYipbtqxGjx6tHDlySGJfhLiLiIjQnDlz9Omnn6pnz54aMGCAw/yYNgc8LUKSE1kPAnv37rV/LlKkiIwxWrZsmUaPHq2UKVNq/vz5SpEihVatWqU9e/Zo0KBB9nu03dzcnPyb4HlgbW9jxozRpEmT9NFHH6lHjx4yxsTq0QSsYtrP7t271aRJEyVNmlR37txR2rRpFR0drT179nDRBnFiDUqlSpXSq6++qmXLliljxoySCEqQTp06ZQ/OTyMiIkJz585V69atNXXqVLVu3Toeq8OLjpDkJNaT0u7du2vRokWy2WwKCgpS48aN1atXL2XPnl1LlizRuHHjlCpVKs2aNUupUqWyb4OrIogr60nHkiVL9N5779GG8NRi2s+ZM2d04sQJ/fbbb8qWLZvq1asnV1dXLtogzmKOY3/88Yc6d+6s9evXE4wgSRo8eLD69OmjX3/9VYULF37q9cLDw/XDDz+oevXq7I/wPyEkOdmECRM0YMAArVmzRqlSpdKFCxfUpEkTlSxZUlOmTFGqVKm0ePFi9e/fX++8845GjBjh7JKRiPzdldZ/ugL7+Dyu1iIu/q7XkYs2kGK3j6fppX48XBO2IUkPHjxQgwYNdPjwYa1atSpOQSlGdHS0bDYbd0rgXyEkOVmzZs2UNGlSTZkyxX4wOXTokMqWLavPP/9cgwYNUmRkpLZu3aqKFStyEgI7a7jZsGGDbDabvLy8VLp06VjzrawnLVevXlWaNGloVy+xJ7WTmDbyTye4hGs8ztomLl++rBQpUihJkiT/9QSVtoTHxQTlyMhI1a9fXwcPHtSKFStUqFChf1zP2pbOnTunrFmzJkS5eEGxV0pAj+fRiIgIXbp0SaGhofb54eHhevPNN9W/f38tXbpUN2/elJubmypXrsy7a2BnjLEfCLp06aLGjRurTZs2atSokb766itJeuK7IKwnvWPHjlX9+vV1586dBK0diYf1hOKXX37R999/r19++UX37t2TFHvkzRjW9hcUFJQwxSLRi2kT/fr1U+3atZU/f36NHDnSPnLdk1jb0jfffKNx48YlSK1IvKKjo+09iUuXLlXlypV1/vx5NWnSRPv27fvb9axtaerUqfr444919erVBKkZLyZCUgKJ6fKVpNOnT+vatWtyd3dX06ZNtXz5cm3evFkuLi5yd3eXJHl6eip16tTy8fFx2A5X/CH95+T13Llz2rx5s7Zs2aI1a9aoW7duGjhwoHr16iXJMShZA9LUqVPVv39/ffrppw7PueHlEnNC0bNnTzVu3Fj9+vVTvXr11LJlS+3YseOJ61jb0YQJE9ShQwfdunUrwWpG4mO9GDN37lxNnjxZHTp0ULly5bR48WINGjRIx48fj7Xe4/ukL774QpkzZ06wupE4WfdLnTt3ljFGXbp0kZeXl+rUqfPEoGRtS9OmTVPnzp3Vpk0b+fv7J2jteMHE/6uYYNWzZ0+TJ08ekypVKtO1a1ezYsUK0759e5MrVy6zfv16ExkZae7cuWOqVatm3nvvvVgvmgVifP3116ZRo0amXbt29nZy7949M3nyZOPm5mZ69eplXzYiIsL+/ZQpU4yvr69ZsWJFgteMxGfixInG39/f7Nq1yxhjzIABA0ySJEnM1q1bYy1r3R9NnTrVeHl5mSVLliRUqUjkdu7caT7//HOzaNEi+7RvvvnGlCxZ0jRt2tQcO3bMPj0qKsr+/ZQpU4yfn59Zvnx5gtaLxOvs2bMma9asDvuXoKAgU7lyZZM5c2azb98++/TH2xLHNzwrhKR4Zv3Hu3TpUpMxY0azatUqM2DAAFOiRAnz/vvvm9GjR5suXboYV1dXkzNnTvPaa6+Z/Pnzm/DwcGOMISghlnv37plu3boZHx8fU6VKlVjzpkyZYjw9Pc1nn33mMG/atGnG19eXkxHYtWrVyv6W+mXLlhk/Pz8zadIkY4wxoaGh5vbt28YYx/0QJyJ43LZt20z27NlNqlSpzMKFCx3mTZ8+3ZQqVco0b97c/Pbbbw7zpk6dyj4JsZw4ccKkSJHC7N692xjzn3Op06dPm0yZMpmCBQuanTt3OqwzefJkkzx5ctoSnhlCUgL5+eefzeeff25mzJhhn7ZmzRpTqVIlU79+fbNx40Zz6NAhM3XqVLNgwQITGRlpjHHsAcDLK+YE1Xqieu7cOTNw4EBjs9nM2LFjHZa/f/++GTlypClTpox9nenTpxubzWZWrlyZcIUj0YqMjDRRUVGmWrVqZvny5ebXX3813t7eZvLkycaYR/ueMWPGmDVr1jisx1V//J3hw4ebDBkymAYNGpgLFy44zJs5c6bJmTOn+eqrr+zTJk6caJImTUrYfsn93YXgfPnymebNmztMu3fvnilfvrzx8PAwtWvXtk9funSp8fLyMsuWLYvXWvFyISQlgCtXrpgcOXIYX19fM3r0aId53377ralYsaKpU6eO2bNnj8O8mKCEl5u1N/Lu3bsmNDTU/vnixYumb9++xtvb24wfP95hvYcPHzocfA4dOmRWr14d/wUjUbK2I6v+/fsbX19f4+HhYRYsWGCffufOHVOxYkUTGBhonzZ9+nTj7e1NQHrJ/V1bMsaYIUOGmPz585tu3bqZixcvOsxbu3at/bh27do107JlS7N06dJ4rRWJm7UtnTt3zpw5c8bebqZPn24KFChg7+k25lHvdoMGDcyhQ4cc1p09e7bZtGlTwhWOlwJDgCeQ3377TfXr11fWrFk1cuRIvfHGG/Z533//vbp3765atWopMDDQiVUisbGOPjZ69GitX79eUVFRypEjh6ZNmyZJunTpkqZNm6YxY8YoMDBQn376qcM2zKOLIQyx+xKztqOdO3cqLCxMr732mtKnT6+rV6+qbdu2OnTokH766SdlypRJ165dU8uWLXXr1i398ssv9pGm5s2bJ19fX73zzjvO/HXgRNa2tHbtWv31119Knz693njjDeXJk0eSNHDgQK1evVqVK1dWhw4dlCFDBodtmP9/yD44OFh+fn4J/jsgcTCWwRb69u2rzZs366+//lLhwoVVqVIlderUSf369dOKFSuUPHlylS1bVlu2bNHDhw914MABXmCNeEdISkCHDx9WixYtVLhwYXXo0MF+QJEenbgUK1aM0evwRD179tTs2bPVuXNnJU+eXL1791bhwoW1atUqeXh46NKlS5o+fboGDBigZcuWqV69es4uGYlQly5dtGTJEt24cUNFihRR06ZN1apVK23btk0DBw7UL7/8ohw5csjDw0MeHh7avn273N3dORGBJMeT2u7du2vevHl69dVXdf36dQUEBKhVq1aqU6eOJOmrr77St99+q0KFCmnQoEFKnTq1EytHYjZw4ECNHTtWixcvVvr06TV48GAtWbJE586dk4+Pj/bs2aMpU6YoKipKfn5+mjlzptzd3Xm/FuKf0/qwXlIHDhwwBQsWNK1btzZ//PFHrPncYofHffvtt+b111+3P6T67bffGm9vb+Pt7W2KFy9uv/3u3LlzZvr06TzHBmPMo/v8rbejbNmyxRQoUMDs2LHD7N+/33zwwQemePHiZty4ccYYY8LCwsyiRYvMN998Y7799luei8TfGjNmjMmcObN9RMSRI0caT09PU7JkSYfRyLp06WKaN2/O4EP4W9evXzeVKlUya9euNcYYs379euPj42O++eabWMtaz4/YLyEh0JPkBAcPHtTHH3+srFmzavjw4QoICHB2SUjEVq1apWPHjunLL7/U999/r6ZNm2rgwIHKmzevqlSposqVK2vZsmVKkiSJfR2u/L/crl27prRp09o/r1mzRuvWrVPatGk1aNAgSdLNmzfVs2dP/fbbb3r//ffVsWPHWC+PjYqKoncbDu7evavOnTvrzTffVLt27bRmzRo1a9ZMbdq00e7du3Xv3j316dNH7777rqT/9D4ZSy8UEOPWrVsqUqSIVq5cqYsXL6phw4YaMWKE2rZtq7CwME2fPl1FihRR0aJF7evQlpBgnBrRXmJ79uwxLVq0+McHYPHy+bsrrmfPnjV37941JUuWNAMHDjTGPBoQJHfu3MZms5mPPvooIctEIta2bVvz5ZdfGmMeXXm9deuWKV26tEmaNKmpV6+ew7I3btwwbdq0MaVLlzb9+vVzQrV4Hh09etRcvHjR/P777yYgIMA+INGcOXOMl5eXee2118yGDRvsy9OTBGOePODHrVu3TNWqVU3r1q1NihQp7KNrGvNoGPDatWubb7/9NiHLBOy4mdNJihYtqhkzZsjFxcXhbeV4eUVFRdmvjl29elU3b95UWFiYJClr1qy6cOGCLl++rBo1akiSbDabChUqpF9//dU+iANQsWJF9e/fX5J07949pUiRQvPmzVONGjX0+++/a86cOfZlU6VKpSFDhtgHcDDcWID/Z4xRVFTUE+flzp1bGTNm1M8//6xMmTKpVatWkiQPDw+VLVtWzZs3V+XKle3Lc9Uf1ueHLl26pNu3b0uSUqRIoRo1amj69OmqWbOm2rRpI0kKCQlRp06ddO/ePfsxD0ho3G7nZIZu45fekiVLVKxYMWXLlk2S1KtXL23cuFHnz59XlSpVVKNGDTVq1Ej37t3Ta6+9piJFiqhDhw4aNGiQjDHatGmTXFxcuDXqJff4vmTOnDlasWKFxo4dq4CAAJ05c0aff/657t+/r5YtW6px48b2ZUNCQuTt7S0XFxf2SYi1L5k6darOnj2rO3fuqE2bNgoICFDy5Mk1ceJETZgwQVOnTlXJkiVVr149FS1aVF9++aVsNhv7JMTSr18/LVq0SN7e3nr99dc1f/58SVLv3r01bNgw1a5dW8YY3bx5U7dv39b+/fsZpAFOQ4tzMk5GXm5r1qxR48aNNXv2bN28eVOzZs3SN998ow4dOqhbt26SpK5du2rixIny9vbWlClTdPjwYbVt21YRERHasGGDvTeSk5GXW8z1rpie6evXr+v69evq37+/zp49q4CAAI0ZM0ZeXl6aMWOGFi5caF/X19fX3o7YJ73c2rVrpzx58igyMlLSo/1P9+7ddfToUe3YsUO1atXS+PHjdfPmTZUpU0Zp0qRRkyZNlCtXLp06dUrdu3e3P4PEPgnWO2UWL16syZMnq3fv3nrnnXd06NAhFS5cWJI0aNAgzZo1S1mzZlXKlCn1zjvv6MCBA/bRNQlIcAZ6kgAnGzlypMaOHat27drp/PnzKly4sFq0aCFJOnv2rGbMmKEFCxZo9uzZKlu2rO7du6fLly/rlVdekYuLC4M0wMHBgwdVoEABSdLkyZO1cOFCZc2aVYMGDVK2bNl0+vRpderUSadPn9bIkSNVpUoVJ1eMxGTXrl1q1qyZ/P39tWLFCn388cfq2bOnihQpIunR+2xWr16tFi1aqFOnTtq1a5fOnTunW7duqU2bNnJzc2OfBEmOvdsrV65UcHCw3N3d9eGHHyoqKkq7d+9WixYt5OPjo/3790uSIiIi5O7ubt8GvZFwKmc8CAXg0ZDLMSZOnGjSpUtnvL29zcSJEx2W++uvv0yJEiXM8OHDY22DgT9gbQPbt283adOmNfPmzbNPmzBhgildurRp3LixOXPmjDHm0QPRXbt25ZUDeKJ9+/aZXLlymVdeecUUKVLEnD592mH+F198YdKnT2/u3r0ba13aFCpUqGAOHDhg/3z8+HGTJk0aY7PZzJw5c+zTo6KizC+//GJy5cplihYt6oxSgX9E/yXgJB4eHpKkr7/+Wh988IECAwMVGRmpjRs36vTp0/blcuTIIX9/f+3bty/WNrgF4eVmvU9//vz5Wrhwoe7fv68vv/xSc+fOlfTo9qmGDRvq/Pnz6tu3r/766y+9+uqrGj58uFxdXf/24Xy8XKy3RRljNHv2bKVPn16HDx/W/fv3JUnh4eGSpD59+uj+/fvavHlzrO1w1f/lFhwcrJIlS+r111+3T8uYMaMmTpyonDlz2vdL0qPjV/HixTVr1iydOHHCPgAIkFhwhgUkMGO5w3XmzJnq06ePjh8/rhYtWmj48OH20epOnTol6dF7SS5evKjMmTM7q2QkUjEBqUePHuratavy5cunPn36KFu2bBo0aJCmT58u6VFQatSokfbu3asFCxZI+k875KQWxhh7W+revbt69OihtGnTauTIkcqePbtatmypkJAQ+4WdmzdvKnny5PLx8XFm2UiE/Pz8NGjQIHl6emro0KHavHmzvL29VbNmTQUGBurPP/9UnTp17Mu7uLioWLFi2rFjh6ZOneq8woEn4JkkwEm2bNmib7/9VsWLF1fDhg3t00eNGqXAwEBlyJBBBQsWVHBwsE6fPq29e/c63KsNSNKpU6dUq1YtBQYG2k8+Dh8+rIkTJ2rz5s0aMGCAPvzwQ0mPngt45513CEZ4ouPHj+vjjz/WoEGDVKZMGUnS/v371bBhQ/n4+KhDhw5KmTKlpkyZosuXL2vfvn20JTzRw4cP1bhxY3333XfavHmzypQpowcPHmj9+vXq2rWr3nzzTa1cuTLWejyDhMSEniTACbZu3aqOHTtqwYIF8vX1lfSfW1k6d+6sgQMH6uTJk/rjjz9Uu3Zt+zCoMSNOATE8PT0VFBSku3fv2qflz59fn376qaKjo9WtWzf7u5Hq1q3LLXaws14jDQwM1Keffio/Pz/lz5/fPr1QoUJatGiRjDFq0aKFNm7cqHz58unXX3+lLcHu8evtSZMm1ZQpU/TBBx+oatWq2rZtm5IlS6bq1avr66+/1pEjR1S2bNlY2yEgITEhJAEJ4PEDSIECBVSrVi3ZbDbNnj1bERER8vDwsAelTz75RL1791bWrFnVrFkz+8kII0a93J704mlPT08VLlxYhw8f1s2bN+3T33zzTRUpUkQ5c+bUxIkT9eOPP9rncSIC6T+voIiMjFSJEiX0008/adu2bTpz5ozDcoULF9Y333yj9OnTKyoqSoGBgfaLNrQlWF8dcP36dV24cEGSlDZtWk2cOFF169ZVtWrV7EGpWrVq6t+/v9KlS/fEfRqQWBCSgAQQcwCZNGmSNmzYoOTJk6tnz55q27atTp48qd69e8cKSl9++aWWLl3KO0cgyXGQhgsXLujy5cuSpDRp0tjfWD9//nxdv35d0qNn2YwxatiwoTw8PLR161an1Y7Ea8qUKWrevLkKFiyoX3/9Vffu3dPIkSN15coVh+UKFSqkzZs3a/z48fZpXLR5uc2cOVOhoaH2/VKvXr1UsWJFvfHGG6pTp44WLFggLy8vffPNN6pbt65q1Kih7du3K1myZKpXr56WLVtmfz8bkBixhwMSSFBQkNavX69Dhw5p7ty5qlChgrp06aLIyEht2bJFffr00aBBg+Th4WF/z0hMQOIFn4g5Eendu7cWLFggNzc35c6dW2vWrFHHjh0VEhKiIUOGaPPmzUqfPr2OHDmisLAwLVu2TDt37tSePXtoS3iinTt3qmfPnho+fLh++uknlS9fXkmTJtWAAQPk7+8v6dGFntdee00Sz41A2rt3r1q1aqUjR45o9OjRmjRpkmbMmKEhQ4bIx8dH06dP18SJE3X58mV17dpVkyZNkru7u8qVK6eDBw863NLJKK1IrBi4AYgn1iv/MQ4cOKAxY8Zox44dmj59uipWrKjg4GD7yUm+fPk0YcIETkBgZ21HixcvVufOnfX1118rODhYo0ePlre3t3788UelTJlSS5Ys0Z49e/THH38oR44cGj16tDw9PVWvXj1lyZJFI0eO5ITkJfakfZIkzZ07V4MGDVLFihU1atQo7d+/XxUrVlSrVq3Up08fZciQwQnVIrH79ttv1bBhQ7Vv316pUqVSunTp1KxZM0mPRkAcMGCA9uzZo5EjR6p06dK6evWqpk+frh49etALiecCIQmIZ9evX1eaNGnsnw8cOKCRI0dq165dmjFjhipUqKCQkBB9+eWXCg8P19SpU7naj1hWrlypBw8eKCIiQi1atJAknTx5UnXr1pWbm5s2b96slClTOqxz/fp1jR07VpMnT9aOHTuUO3duZ5SORGbHjh3Kli2bMmXKZJ82e/ZsDRkyROXLl9eECRP066+/qmzZsho6dKi6devmxGqRmK1evVqNGjVSWFiYva3E9Fjfu3dPBQoU0Lvvvqvhw4c7rBdztwSQmHFJEYhHS5cuValSpXTkyBH7tIIFC6pz587KnTu3WrVqpV27dsnX11fDhg2zBySuXcDq4sWLatq0qZo2barg4GD79Jw5c2rVqlWKiopStWrVFBQUZJ9369Ytde/eXYsWLdLmzZsJSJD06Hm2KlWqaPr06Q7PHTVv3lzdunXTzJkz1bFjR+XPn1+HDh1S586dnVgtEpvHj0116tTR6tWr5e3trZ07d+r27dv2ed7e3ipbtqwuXLgQ67kjAhKeB4QkIB4lS5ZM2bNnV9u2bR2CUqFChfTOO+/ozJkzeuutt7Rv3z55eXnxDBIkxR7FLlOmTPr+++9VsGBBLV++3D7ssjFGr7zyilatWqVz587pyy+/tK+TMmVK9e/fXz/99JPefPPNhCwfiVjmzJm1YcMGzZkzR9988419ABDpUVAKCAjQvHnzNG3aNOXLl09ubm68egCSHEexe/DggX161apVNW/ePG3YsEG9evXSlStXZIxRaGioDh48qNSpU3ObL55L3G4HxLNNmzZpzJgxunHjhr755hvly5fPPn3mzJkqVqyY2rdvz3NIkOT43Mjs2bN17NgxhYeHq2TJkkqXLp3atGmjgIAArV+/XpLsofrSpUvy9/e3tyPCNv7Jjh071KhRI7Vu3VqtWrVShgwZdOXKFQUGBqpw4cJq3Lgx+yQ80bBhw/Trr79KejSiXe7cuZU0aVKtWrVKjRo1Uq5cuZQrVy6Fh4frzJkz2rdvHy9Cx3OJkATEE+tJ6saNGzV+/HhdvHhRo0ePVo4cOdShQwflzJlTw4YNk8SIUXDUrVs3zZ07Vx988IEuXLig3377TdWqVdN7772n999/XwUKFNC6detirUc7wtPasWOHmjVrptKlS6tw4cL6/vvvFR0drR9++EESbQmxjR07VgMHDlSbNm20du1ahYaGqk+fPqpbt658fHz03XffqXnz5vLy8tLcuXNVunRpubq68gwSnkuEJCAeWYPSTz/9pMmTJ2vZsmXKmTOnPD09deDAAbm5uXHVHw42bNigTz/9VIsXL1bRokW1bNkyNWnSRLNmzVKjRo3sJ7cpU6bU3r17nV0unmMHDhxQr169dOHCBWXLlk2rVq2Su7s7+yRIij0i4oABA5QvXz69++67kqTGjRvrwIED6tatm+rXry9vb28tW7ZMEyZM0E8//SSbzUbYxnOLkATEM+vJRnh4uHbt2qXw8HBVrFhRrq6uHEAQy8yZMzVnzhz9/PPPWr58uT766CMNHz5cbdu2VWhoqPbs2aPIyEhNmDBBK1as4H5//E/CwsL04MEDJU+eXDabjav+kOR47Fq/fr3u3r2r77//Xs2bN1f58uXty3344Yfav3+/unfvrrp168rX19c+7++GnQeeB+wFgXhmvRrr4eGhcuXK2T8TkPAkbm5uypw5s9avX68WLVpoxIgRatu2raRHJyt79+5Vx44dtWrVKkmciOB/4+npKU9PT0mP2hIBCdaA9MUXX2jGjBny8fHRpUuX5OHhoQIFCsjPz0+SNH/+fDVv3lydOnVSmjRpVLNmTft22C/heUbrBf6Fx0cf+2/T/24+AQlPEnOLXc2aNTV+/Hh7QHr48KGmTp2qoKAgh3dvcSKCZ4W2BOk/F/cOHjyo48ePa/369Tpw4IA+++wz7du3TxMnTlRISIh9+dmzZ6tz586qVq2as0oGnjlutwPiyHrV/pdfflFERIRsNpu9h+jvrupbr8zt3r1bGTJkUJYsWRKucDxXli9frqZNm6p9+/aqXr26jDEKDAxUUFCQ9u/fz7NsAOLV4sWLNX36dKVKlUoLFy60X9Tr2LGjduzYobp16+qzzz5zuL1O4g4JvDgISUAcWE9Ke/XqpWXLltnv33/rrbc0efLkWMs9/nnixIkaMWKEvvvuO+XNmzfhfwk8F6KiorR06VJ17dpVkuTv768MGTJoxYoVcnd350QEQLyJjo5W7969tWTJErm7u+uPP/5w2N906tRJO3fuVIUKFdSnTx95eXk5sVogfhCSgH8hMDBQY8aM0apVq/Tmm29q2LBh+uqrr9SkSRPNmTNH0n+CkTUgTZ06VT169NDUqVPVoEEDZ/4KeE5cv35dd+7ckaenpzJnzsyD9QCeuSfdAREREaFx48Zp8uTJqlSpkoYNG2Z/DkmSWrRoIRcXF02fPp0ebbyQCEnAU7AeQM6cOaPPPvtM7dq1U40aNbRu3To1btxYTZo00dy5c1W3bl3NmjVLkuNtB1OnTlW3bt00c+ZM1fu/9u49pur6j+P48xwEzziaZKGIgoCakhcu4bVIsDIspLxvMi8MNTTmzJHYDXVeKBU0JPOCgpRrAhUqqZksV7Iuik0zlLxOTdl0GQbiAQ7n90dxOmQ/f/1+9Qv0vB4bm+fL9/vlw5nje16fy/szZkyz/S5yZ1ORBhH5Ozn+Tfnuu+/sI9WBgYHU19ezcuVKCgsLCQsLIzU1lbZt295yrab+yt1IT1qR/8Bms9kfIJ999hn+/v6MGTOGwYMHU1JSQkJCAq+//jpr1qxh8uTJbNmyhZiYGOC3wgzr1q1TQJK/hQKSiPxdHJ9vL7/8MqNGjSIyMpKIiAheffVVAJKSkoiJibHvqVVZWWm/3mg00tDQoIAkdyXN1xC5DcfesQULFvDOO+9w4MABpk6ditFoZNeuXTz66KNMnjwZgM6dOzNq1Cjq6+vtPWzFxcUsXLiQTZs2KSCJiEiL0fh8W7lyJRs2bCA/Px+DwcDZs2dJSEigoqKCrKws+9rIzZs34+fnx9y5c+33UMeN3K0UkkRuo/EBUlpayrFjx8jNzcXb2xv4JUAdO3aMqqoq3N3dqamp4auvvuKpp55i+vTp9nuEhISwc+dO+vfv3yy/g4iIiCPHDsCGhgb7rIjIyEgAIiIi8PPz47HHHiM4OJjExESSkpLo0qULsbGxzdl0kX+M1iSJ/AHHB8iWLVvIzc3l5s2bFBUVce+999pHiT766CPGjRtHUFAQNTU1NDQ0cPjwYXt5ZsepDCIiIs3NcQ3S1atXuf/+++nduzdPP/00y5cvx2azUV9fj6urKy+88AJHjx6lsLCwyVokVdcUZ6BPbyJ/oDEg3bx5kw4dOnD58mW+/fZbSktLgd+mF0RERPDBBx/Qr18/oqOj7QHJarViMBgUkEREpMVwDEjp6emkpKTwww8/EBsbS0FBAYcOHcJgMNirZ7Zp0waj0dgkIIE2QhfnoOl2Ig62b99OYGAgDzzwAMnJyVRXV5OZmYmLiwvJyclkZmbSpk0bBg0aBIDZbCYqKqrJLuMqzywiIi1RY0BKTk4mOzubN998E6vVSlRUFF9++SWvvfYaixcvJiwsjOrqar7++mu6dOnSzK0WaR76JCfyq+rqat566y2++OILxo4dS15eHiUlJQAMHz4ci8XC4sWLycjIwGAwMHDgQODWkswKSCIi0lIVFxeTn5/Phx9+yMMPPwyAr68v06ZNY9OmTURERBAYGIjFYsFms1FUVATcukm6yN1On+ZEfmU2myksLCQgIID33nuPbdu2ERwcTG1tLW5ubowcORKbzcayZctYs2YNtbW1hIeHa0qdiIjcMc6fP4+7uzu9e/cGfuvoi4mJoU+fPnz//fccPHgQT09Ppk2bRqtWrTRDQpyS/seL03McCbpx4wbdu3fHarUyY8YMevTowYMPPkhdXR2urq72/Y9mz55Nt27dCA8Pb86mi4iI/CmNI0E1NTVYrVb7cYPBYC/EUFpaSmhoaJMp5FarVQFJnJK6wMXpNQak9evXc+rUKYqLiykqKuKhhx4iIiKC48eP4+rqaj9/5MiRFBYWkpKS0lxNFhER+a80TpWLjIzk5MmTrF692n7cxcWFqqoq3n33Xfbs2dPkOhVpEGelEuDi9Gw2G5WVlfj6+pKVlcX48eMBuHjxIs899xyHDx9mz549BAYGMmnSJAICAkhNTQVUBlVERO48GzZsIDExkZkzZxIdHY2bmxvLli2joqKC0tJSjRyJoJAkTqpxip3jQtRhw4YxevRoEhMT7eddvHiRxMREdu7cSXBwMNevX6esrKzJyJKIiMidxGazsWPHDmbPno3VasXDw4POnTtTVFSEq6urOgBFUEgSJ1deXk7Pnj0BiIuL4+effyY/P79JBZ+GhgZyc3OxWCzEx8drEauIiNwVrl69SmVlJQ0NDXTr1g2j0ajnm8ivFJLEaa1fv55XXnmF9u3bc99992E2m2loaOCll14iODgYd3d3zGbzLdeph01ERO5Gv9/SQsSZKSSJ0/j9H/8zZ85gsVg4fPgw5eXlHDx4kI8//piBAwdSVlZG586d8fLyIi4ujkmTJjVjy0VERETkn6SQJE7BMSDl5ORQVlaGxWJhxIgR9lKnBw4cICYmhk8++YQrV65QUVHBkSNHWLFihaYeiIiIiDgRffITp9AYkObNm0dubi4TJ07k8uXLPP/880RHR7N69Wp69OhBhw4dAJrsEQGaYiciIiLiTDTxVJzGnj17KCgoYMeOHaSnpzNu3DguXbrEgAEDMBgMdOzYEZPJxN69e+3XNA60KiCJiIiIOA+NJInTuHTpEj4+PgwYMICCggLi4+NZtWoVsbGxXL9+naNHj+Lh4YHFYrFf41jlTkREREScg0KSOI1WrVrh4+PD7t27iYuLY8WKFSQkJABQXFzMqVOnSEpKumWqnYiIiIg4FxVuEKdx4sQJgoKCqKurY/PmzUydOhWAmpoann32Wby9vcnOzga0BklERETEmWlNkjiNXr16sXXrVkwmE8ePH2f//v18+umnPPPMM1RUVLBx40b7uQpIIiIiIs5LI0niVKxWK3l5ebz44osAeHl54e3tzfvvv4+rq6tGkEREREREIUmc05UrV/jpp59o3bo1Pj4+GAwG6uvrtR+SiIiIiCgkiUDTzWZFRERExLkpJImIiIiIiDhQ17mIiIiIiIgDhSQREREREREHCkkiIiIiIiIOFJJEREREREQcKCSJiIiIiIg4UEgSERERERFxoJAkIiIiIiLiQCFJRESaxdSpUzEYDLd8nTp16i/fOycnBw8Pj7/eSBERcUqtmrsBIiLivKKiosjOzm5yzNPTs5la88fq6upwdXVt7maIiMg/SCNJIiLSbFq3bo2Xl1eTLxcXF7Zv305oaCgmk4mAgAAWLVpEfX29/br09HT69u2L2WzGx8eHWbNmUVVVBcD+/fuJi4ujsrLSPjq1cOFCAAwGA4WFhU3a4OHhQU5ODgDnzp3DYDCwbds2hg4dislkYuvWrQBkZWURGBiIyWSiV69erF271n6P2tpaEhMT6dSpEyaTia5du5Kamvr/e+NEROT/SiNJIiLSonz++edMnjyZjIwMwsPDOX36NDNmzABgwYIFABiNRjIyMvD39+fMmTPMmjWLefPmsXbtWoYMGcLq1atJSUmhvLwcgDZt2vxXbZg/fz5paWmEhITYg1JKSgqZmZmEhITwzTffMH36dMxmM1OmTCEjI4MdO3aQl5eHr68vFy5c4MKFC3/vGyMiIv8YhSQREWk2RUVFTQLMiBEjuHbtGvPnz2fKlCkABAQEsHjxYubNm2cPSXPmzLFf4+fnx5IlS0hISGDt2rW4ubnRrl07DAYDXl5e/1O75syZw+jRo+2vFyxYQFpamv2Yv78/ZWVlrF+/nilTpnD+/Hl69OjBI488gsFgoGvXrv/TzxURkZZBIUlERJpNZGQkb7/9tv212WymX79+lJSUsHTpUvtxq9XKzZs3uXHjBu7u7uzbt4/U1FROnDjB9evXqa+vb/L9vyosLMz+7+rqak6fPk18fDzTp0+3H6+vr6ddu3bAL0UonnjiCXr27ElUVBTR0dEMHz78L7dDRESah0KSiIg0G7PZTPfu3Zscq6qqYtGiRU1GchqZTCbOnTtHdHQ0M2fOZOnSpbRv354DBw4QHx9PbW3tbUOSwWDAZrM1OVZXV/eH7XJsD8DGjRsZOHBgk/NcXFwACA0N5ezZs+zevZt9+/Yxfvx4Hn/8cQoKCv7DOyAiIi2RQpKIiLQooaGhlJeX3xKeGpWWltLQ0EBaWhpG4y/1h/Ly8pqc4+bmhtVqveVaT09PLl++bH998uRJbty4cdv2dOzYEW9vb86cOUNsbOy/Pe+ee+5hwoQJTJgwgbFjxxIVFcWPP/5I+/btb3t/ERFpeRSSRESkRUlJSSE6OhpfX1/Gjh2L0WjkyJEjHDt2jCVLltC9e3fq6upYs2YNI0eOpKSkhHXr1jW5h5+fH1VVVRQXFxMUFIS7uzvu7u4MGzaMzMxMBg8ejNVqJTk5+U+V9160aBGzZ8+mXbt2REVFYbFYOHToENeuXWPu3Lmkp6fTqVMnQkJCMBqN5Ofn4+Xlpb2aRETuUCoBLiIiLcqTTz5JUVERe/fupX///gwaNIhVq1bZiyEEBQWRnp7OG2+8QZ8+fdi6dest5baHDBlCQkICEyZMwNPTk+XLlwOQlpaGj48P4eHhTJw4kaSkpD+1hmnatGlkZWWRnZ1N3759GTp0KDk5Ofj7+wPQtm1bli9fTlhYGP379+fcuXPs2rXLPtIlIiJ3FoPt95OzRUREREREnJi6uERERERERBwoJImIiIiIiDhQSBIREREREXGgkCQiIiIiIuJAIUlERERERMSBQpKIiIiIiIgDhSQREREREREHCkkiIiIiIiIOFJJEREREREQcKCSJiIiIiIg4UEgSERERERFxoJAkIiIiIiLi4F/at4ap+hB+Xw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07" name="Google Shape;307;p48"/>
          <p:cNvPicPr preferRelativeResize="0"/>
          <p:nvPr/>
        </p:nvPicPr>
        <p:blipFill rotWithShape="1">
          <a:blip r:embed="rId3">
            <a:alphaModFix/>
          </a:blip>
          <a:srcRect/>
          <a:stretch/>
        </p:blipFill>
        <p:spPr>
          <a:xfrm>
            <a:off x="233363" y="1333500"/>
            <a:ext cx="4029075" cy="1238250"/>
          </a:xfrm>
          <a:prstGeom prst="rect">
            <a:avLst/>
          </a:prstGeom>
          <a:noFill/>
          <a:ln>
            <a:noFill/>
          </a:ln>
        </p:spPr>
      </p:pic>
      <p:pic>
        <p:nvPicPr>
          <p:cNvPr id="308" name="Google Shape;308;p48"/>
          <p:cNvPicPr preferRelativeResize="0"/>
          <p:nvPr/>
        </p:nvPicPr>
        <p:blipFill rotWithShape="1">
          <a:blip r:embed="rId4">
            <a:alphaModFix/>
          </a:blip>
          <a:srcRect/>
          <a:stretch/>
        </p:blipFill>
        <p:spPr>
          <a:xfrm>
            <a:off x="4030980" y="1173479"/>
            <a:ext cx="4567238" cy="34356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9"/>
          <p:cNvSpPr txBox="1">
            <a:spLocks noGrp="1"/>
          </p:cNvSpPr>
          <p:nvPr>
            <p:ph type="title"/>
          </p:nvPr>
        </p:nvSpPr>
        <p:spPr>
          <a:xfrm>
            <a:off x="155575" y="66056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Another NN Model  with tanh Activation</a:t>
            </a:r>
            <a:endParaRPr/>
          </a:p>
        </p:txBody>
      </p:sp>
      <p:sp>
        <p:nvSpPr>
          <p:cNvPr id="314" name="Google Shape;314;p49" descr="data:image/png;base64,iVBORw0KGgoAAAANSUhEUgAAA0kAAALVCAYAAAAVqqrMAAAAOXRFWHRTb2Z0d2FyZQBNYXRwbG90bGliIHZlcnNpb24zLjcuMSwgaHR0cHM6Ly9tYXRwbG90bGliLm9yZy/bCgiHAAAACXBIWXMAAA9hAAAPYQGoP6dpAACF5ElEQVR4nOzdd3QV1d7G8eekAml0QicgIoIgvVfpICIIgkiTIopIkSodgVCkd6T3XkQEQUABKdJFKSK9hp7Q0vf7B2/OnUPQS7wkJ8D3s1aWOdPyS9zMzDN7Zo/NGGMEAAAAAJAkuTi7AAAAAABITAhJAAAAAGBBSAIAAAAAC0ISAAAAAFgQkgAAAADAgpAEAAAAABaEJAAAAACwICQBAAAAgAUhCQAAAAAsCEkAAAAAYEFIAoDnxOzZs2Wz2Z741aNHj3j5mTt37lT//v11586deNn+/yLm77Fv3z5nl/KvTZo0SbNnz3Z2GQCAx7g5uwAAQNwMHDhQAQEBDtPy5s0bLz9r586dGjBggJo3b67kyZPHy894mU2aNEmpU6dW8+bNnV0KAMCCkAQAz5nq1aurcOHCzi7jf3L//n15eXk5uwynefDggZIlS+bsMgAAf4Pb7QDgBbN+/XqVKVNGXl5e8vHxUc2aNfXHH384LPPbb7+pefPmyp49u5IkSSJ/f3999NFHunnzpn2Z/v37q2vXrpKkgIAA+619Z8+e1dmzZ2Wz2Z54q5jNZlP//v0dtmOz2XT06FF98MEHSpEihUqXLm2fP3/+fBUqVEhJkyZVypQp1bBhQ124cOFf/e7NmzeXt7e3zp8/r1q1asnb21sZM2bUxIkTJUlHjhxRxYoV5eXlpaxZs2rhwoUO68fcwrdt2zZ9/PHHSpUqlXx9fdW0aVPdvn071s+bNGmS8uTJI09PT2XIkEHt2rWLdWti+fLllTdvXu3fv19ly5ZVsmTJ9OWXXypbtmz6448/9PPPP9v/tuXLl5ck3bp1S126dNEbb7whb29v+fr6qnr16jp8+LDDtn/66SfZbDYtXbpUgwcPVqZMmZQkSRK99dZb+uuvv2LVu2fPHtWoUUMpUqSQl5eX8uXLp7Fjxzosc/z4cb333ntKmTKlkiRJosKFC+vbb7+N6/8KAHiu0ZMEAM+Z4OBg3bhxw2Fa6tSpJUnz5s1Ts2bNVLVqVQ0bNkwPHjzQ5MmTVbp0aR08eFDZsmWTJG3atEmnT59WixYt5O/vrz/++EPTpk3TH3/8od27d8tms6lu3br6888/tWjRIo0ePdr+M9KkSaPr16/Hue769esrZ86cGjJkiIwxkqTBgwerT58+atCggVq1aqXr169r/PjxKlu2rA4ePPivbvGLiopS9erVVbZsWQ0fPlwLFizQZ599Ji8vL/Xq1UuNGzdW3bp1NWXKFDVt2lQlSpSIdfviZ599puTJk6t///46ceKEJk+erHPnztlDifQo/A0YMECVKlXSJ598Yl9u7969+uWXX+Tu7m7f3s2bN1W9enU1bNhQH374odKlS6fy5curffv28vb2Vq9evSRJ6dKlkySdPn1aq1evVv369RUQEKCgoCBNnTpV5cqV09GjR5UhQwaHeocOHSoXFxd16dJFwcHBGj58uBo3bqw9e/bYl9m0aZNq1aql9OnTq0OHDvL399exY8f03XffqUOHDpKkP/74Q6VKlVLGjBnVo0cPeXl5aenSpapTp45WrFihd999N87/PwDguWQAAM+FWbNmGUlP/DLGmLt375rkyZOb1q1bO6x39epV4+fn5zD9wYMHsba/aNEiI8ls27bNPm3EiBFGkjlz5ozDsmfOnDGSzKxZs2JtR5Lp16+f/XO/fv2MJNOoUSOH5c6ePWtcXV3N4MGDHaYfOXLEuLm5xZr+d3+PvXv32qc1a9bMSDJDhgyxT7t9+7ZJmjSpsdlsZvHixfbpx48fj1VrzDYLFSpkwsPD7dOHDx9uJJk1a9YYY4y5du2a8fDwMFWqVDFRUVH25SZMmGAkmZkzZ9qnlStXzkgyU6ZMifU75MmTx5QrVy7W9NDQUIftGvPob+7p6WkGDhxon7Z161YjyeTOnduEhYXZp48dO9ZIMkeOHDHGGBMZGWkCAgJM1qxZze3btx22Gx0dbf/+rbfeMm+88YYJDQ11mF+yZEmTM2fOWHUCwIuK2+0A4DkzceJEbdq0yeFLetRTcOfOHTVq1Eg3btywf7m6uqpYsWLaunWrfRtJkya1fx8aGqobN26oePHikqQDBw7ES91t27Z1+Lxy5UpFR0erQYMGDvX6+/srZ86cDvXGVatWrezfJ0+eXLly5ZKXl5caNGhgn54rVy4lT55cp0+fjrV+mzZtHHqCPvnkE7m5uen777+XJP34448KDw9Xx44d5eLyn0Np69at5evrq3Xr1jlsz9PTUy1atHjq+j09Pe3bjYqK0s2bN+Xt7a1cuXI98f9PixYt5OHhYf9cpkwZSbL/bgcPHtSZM2fUsWPHWL1zMT1jt27d0pYtW9SgQQPdvXvX/v/j5s2bqlq1qk6ePKlLly499e8AAM8zbrcDgOdM0aJFnzhww8mTJyVJFStWfOJ6vr6+9u9v3bqlAQMGaPHixbp27ZrDcsHBwc+w2v94/Ja2kydPyhijnDlzPnF5a0iJiyRJkihNmjQO0/z8/JQpUyZ7ILBOf9KzRo/X5O3trfTp0+vs2bOSpHPnzkl6FLSsPDw8lD17dvv8GBkzZnQIMf9NdHS0xo4dq0mTJunMmTOKioqyz0uVKlWs5bNkyeLwOUWKFJJk/91OnTol6Z9HQfzrr79kjFGfPn3Up0+fJy5z7do1ZcyY8al/DwB4XhGSAOAFER0dLenRc0n+/v6x5ru5/WeX36BBA+3cuVNdu3bVm2++KW9vb0VHR6tatWr27fyTx8NGDOvJ/OOsvVcx9dpsNq1fv16urq6xlvf29v6vdTzJk7b1T9PN/z8fFZ8e/93/myFDhqhPnz766KOP9NVXXyllypRycXFRx44dn/j/51n8bjHb7dKli6pWrfrEZV555ZWn3h4APM8ISQDwgsiRI4ckKW3atKpUqdLfLnf79m1t3rxZAwYMUN++fe3TY3qirP4uDMX0VDw+ktvjPSj/rV5jjAICAvTqq68+9XoJ4eTJk6pQoYL9871793TlyhXVqFFDkpQ1a1ZJ0okTJ5Q9e3b7cuHh4Tpz5sw//v2t/u7vu3z5clWoUEEzZsxwmH7nzh37ABpxEdM2fv/997+tLeb3cHd3f+r6AeBFxTNJAPCCqFq1qnx9fTVkyBBFRETEmh8zIl1Mr8PjvQxjxoyJtU7Mu4weD0O+vr5KnTq1tm3b5jB90qRJT11v3bp15erqqgEDBsSqxRjjMBx5Qps2bZrD33Dy5MmKjIxU9erVJUmVKlWSh4eHxo0b51D7jBkzFBwcrJo1az7Vz/Hy8or1t5Ue/T96/G+ybNmyf/1MUMGCBRUQEKAxY8bE+nkxPydt2rQqX768pk6dqitXrsTaxr8Z0RAAnlf0JAHAC8LX11eTJ09WkyZNVLBgQTVs2FBp0qTR+fPntW7dOpUqVUoTJkyQr6+vfXjsiIgIZcyYURs3btSZM2dibbNQoUKSpF69eqlhw4Zyd3fX22+/LS8vL7Vq1UpDhw5Vq1atVLhwYW3btk1//vnnU9ebI0cODRo0SD179tTZs2dVp04d+fj46MyZM1q1apXatGmjLl26PLO/T1yEh4frrbfeUoMGDXTixAlNmjRJpUuXVu3atSU9Gga9Z8+eGjBggKpVq6batWvblytSpIg+/PDDp/o5hQoV0uTJkzVo0CC98sorSps2rSpWrKhatWpp4MCBatGihUqWLKkjR45owYIFDr1WceHi4qLJkyfr7bff1ptvvqkWLVooffr0On78uP744w/98MMPkh4NClK6dGm98cYbat26tbJnz66goCDt2rVLFy9ejPWeJgB4URGSAOAF8sEHHyhDhgwaOnSoRowYobCwMGXMmFFlypRxGF1t4cKFat++vSZOnChjjKpUqaL169fHev9OkSJF9NVXX2nKlCnasGGDoqOjdebMGXl5ealv3766fv26li9frqVLl6p69epav3690qZN+9T19ujRQ6+++qpGjx6tAQMGSJIyZ86sKlWq2AOJM0yYMEELFixQ3759FRERoUaNGmncuHEOt8f1799fadKk0YQJE9SpUyelTJlSbdq00ZAhQ5560Im+ffvq3LlzGj58uO7evaty5cqpYsWK+vLLL3X//n0tXLhQS5YsUcGCBbVu3Tr16NHjX/9OVatW1datWzVgwACNHDlS0dHRypEjh1q3bm1f5vXXX9e+ffs0YMAAzZ49Wzdv3lTatGlVoEABh1szAeBFZzMJ8cQqAADPgdmzZ6tFixbau3fvE0cQBAC8HHgmCQAAAAAsCEkAAAAAYEFIAgAAAAALnkkCAAAAAAt6kgAAAADAgpAEAAAAABYv/HuSoqOjdfnyZfn4+Di83wIAAADAy8UYo7t37ypDhgxycfn7/qIXPiRdvnxZmTNndnYZAAAAABKJCxcuKFOmTH87/4UPST4+PpIe/SF8fX2dXA0AAAAAZwkJCVHmzJntGeHvvPAhKeYWO19fX0ISAAAAgP/6GA4DNwAAAACABSEJAAAAACwISQAAAABgQUgCAAAAAAtCEgAAAABYEJIAAAAAwIKQBAAAAAAWhCQAAAAAsCAkAQAAAIAFIQkAAAAALAhJAAAAAGBBSAIAAAAAC0ISAAAAAFgQkgAAAADAgpAEAAAAABaEJAAAAACwICQBAAAAgAUhCQAAAAAsCEkAAAAAYEFIAgAAAAALQhIAAAAAWBCSAAAAAMCCkAQAAAAAFm7OLgAAAACIcSpNGWeXgHiQ4/p2Z5cQJ/Q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JwakqKiotSnTx8FBAQoadKkypEjh7766isZY+zLGGPUt29fpU+fXkmTJlWlSpV08uRJJ1YNAAAA4EXm1JA0bNgwTZ48WRMmTNCxY8c0bNgwDR8+XOPHj7cvM3z4cI0bN05TpkzRnj175OXlpapVqyo0NNSJlQMAAAB4Ubk584fv3LlT77zzjmrWrClJypYtmxYtWqRff/1V0qNepDFjxqh379565513JElz585VunTptHr1ajVs2NBptQMAAAB4MTm1J6lkyZLavHmz/vzzT0nS4cOHtWPHDlWvXl2SdObMGV29elWVKlWyr+Pn56dixYpp165dT9xmWFiYQkJCHL4AAAAA4Gk5tSepR48eCgkJ0WuvvSZXV1dFRUVp8ODBaty4sSTp6tWrkqR06dI5rJcuXTr7vMcFBgZqwIAB8Vs4AAAAgBeWU3uSli5dqgULFmjhwoU6cOCA5syZo6+//lpz5sz519vs2bOngoOD7V8XLlx4hhUDAAAAeNE5tSepa9eu6tGjh/3ZojfeeEPnzp1TYGCgmjVrJn9/f0lSUFCQ0qdPb18vKChIb7755hO36enpKU9Pz3ivHQAAAMCLyak9SQ8ePJCLi2MJrq6uio6OliQFBATI399fmzdvts8PCQnRnj17VKJEiQStFQAAAMDLwak9SW+//bYGDx6sLFmyKE+ePDp48KBGjRqljz76SJJks9nUsWNHDRo0SDlz5lRAQID69OmjDBkyqE6dOs4sHQAAAMALyqkhafz48erTp48+/fRTXbt2TRkyZNDHH3+svn372pfp1q2b7t+/rzZt2ujOnTsqXbq0NmzYoCRJkjixcgAAAAAvKpsxxji7iPgUEhIiPz8/BQcHy9fX19nlAAAA4B+cSlPG2SUgHuS4vt3ZJUh6+mzg1GeSAAAAACCxIS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PhXISkyMlI//vijpk6dqrt370qSLl++rHv37j3T4gAAAAAgobnFdYVz586pWrVqOn/+vMLCwlS5cmX5+Pho2LBhCgsL05QpU+KjTgAAAABIEHHuSerQoYMKFy6s27dvK2nSpPbp7777rjZv3vxMiwMAAACAhBbnnqTt27dr586d8vDwcJieLVs2Xbp06ZkVBgAAAADOEOeepOjoaEVFRcWafvHiRfn4+DyTogAAAADAWeIckqpUqaIxY8bYP9tsNt27d0/9+vVTjRo1nmVtAAAAAJDg4ny73ciRI1W1alW9/vrrCg0N1QcffKCTJ08qderUWrRoUXzUCAAAAAAJJs4hKVOmTDp8+LCWLFmiw4cP6969e2rZsqUaN27sMJADAAAAADyP4hySJMnNzU2NGzdW48aNn3U9AAAAAOBUcX4mKTAwUDNnzow1febMmRo2bFicC7h06ZI+/PBDpUqVSkmTJtUbb7yhffv22ecbY9S3b1+lT59eSZMmVaVKlXTy5Mk4/xwAAAAAeBpxDklTp07Va6+9Fmt6njx54vwi2du3b6tUqVJyd3fX+vXrdfToUY0cOVIpUqSwLzN8+HCNGzdOU6ZM0Z49e+Tl5aWqVasqNDQ0rqUDAAAAwH8V59vtrl69qvTp08eaniZNGl25ciVO2xo2bJgyZ86sWbNm2acFBATYvzfGaMyYMerdu7feeecdSdLcuXOVLl06rV69Wg0bNoxr+QAAAADwj+Lck5Q5c2b98ssvsab/8ssvypAhQ5y29e2336pw4cKqX7++0qZNqwIFCuibb76xzz9z5oyuXr2qSpUq2af5+fmpWLFi2rVr1xO3GRYWppCQEIcvAAAAAHhacQ5JrVu3VseOHTVr1iydO3dO586d08yZM9WpUye1bt06Tts6ffq0Jk+erJw5c+qHH37QJ598os8//1xz5syR9KjXSpLSpUvnsF66dOns8x4XGBgoPz8/+1fmzJnj+isCAAAAeInF+Xa7rl276ubNm/r0008VHh4uSUqSJIm6d++unj17xmlb0dHRKly4sIYMGSJJKlCggH7//XdNmTJFzZo1i2tpkqSePXuqc+fO9s8hISEEJQAAAABPLc49STabTcOGDdP169e1e/duHT58WLdu3VLfvn3j/MPTp0+v119/3WFa7ty5df78eUmSv7+/JCkoKMhhmaCgIPu8x3l6esrX19fhCwAAAACeVpxDUgxvb28VKVJEefPmlaen57/aRqlSpXTixAmHaX/++aeyZs0q6dEgDv7+/tq8ebN9fkhIiPbs2aMSJUr829IBAAAA4G/F+Xa7+/fva+jQodq8ebOuXbum6Ohoh/mnT59+6m116tRJJUuW1JAhQ9SgQQP9+uuvmjZtmqZNmybpUa9Vx44dNWjQIOXMmVMBAQHq06ePMmTIoDp16sS1dAAAAAD4r+Icklq1aqWff/5ZTZo0Ufr06WWz2f71Dy9SpIhWrVqlnj17auDAgQoICNCYMWPUuHFj+zLdunXT/fv31aZNG925c0elS5fWhg0blCRJkn/9cwEAAADg79iMMSYuKyRPnlzr1q1TqVKl4qumZyokJER+fn4KDg7m+SQAAIBE7lSaMs4uAfEgx/Xtzi5B0tNngzg/k5QiRQqlTJnyfyoOAAAAABKrOIekr776Sn379tWDBw/iox4AAAAAcKo4P5M0cuRInTp1SunSpVO2bNnk7u7uMP/AgQPPrDgAAAAASGhxDkmMKgcAAADgRRbnkNSvX7/4qAMAAAAAEoV//TJZAAAAAHgRxbknKSoqSqNHj9bSpUt1/vx5hYeHO8y/devWMysOAAAAABJanHuSBgwYoFGjRun9999XcHCwOnfurLp168rFxUX9+/ePhxIBAAAAIOHEOSQtWLBA33zzjb744gu5ubmpUaNGmj59uvr27avdu3fHR40AAAAAkGDiHJKuXr2qN954Q5Lk7e2t4OBgSVKtWrW0bt26Z1sdAAAAACSwOIekTJky6cqVK5KkHDlyaOPGjZKkvXv3ytPT89lWBwAAAAAJLM4h6d1339XmzZslSe3bt1efPn2UM2dONW3aVB999NEzLxAAAAAAElKcR7cbOnSo/fv3339fWbNm1c6dO5UzZ069/fbbz7Q4AAAAAEhocQ5J27ZtU8mSJeXm9mjV4sWLq3jx4oqMjNS2bdtUtmzZZ14kAAAAACSUON9uV6FChSe+Cyk4OFgVKlR4JkUBAAAAgLPEOSQZY2Sz2WJNv3nzpry8vJ5JUQAAAADgLE99u13dunUlSTabTc2bN3cYyS4qKkq//fabSpYs+ewrBAAAAIAE9NQhyc/PT9KjniQfHx8lTZrUPs/Dw0PFixdX69atn32FAAAAAJCAnjokzZo1S8YYSdL48ePl7e0db0UBAAAAgLPE6ZkkY4wWLFhgf5ksAAAAALxo4hSSXFxclDNnTt28eTO+6gEAAAAAp4rz6HZDhw5V165d9fvvv8dHPQAAAADgVHF+mWzTpk314MED5c+fXx4eHg4DOEh64juUAAAAAOB5EeeQNGbMmHgoAwAAAAAShziHpGbNmsVHHQAAAACQKMQ5JEmPXh67evVqHTt2TJKUJ08e1a5dW66urs+0OAAAAABIaHEOSX/99Zdq1KihS5cuKVeuXJKkwMBAZc6cWevWrVOOHDmeeZEAAAAAkFDiPLrd559/rhw5cujChQs6cOCADhw4oPPnzysgIECff/55fNQIAAAAAAkmzj1JP//8s3bv3q2UKVPap6VKlUpDhw5VqVKlnmlxAAAAAJDQ4tyT5Onpqbt378aafu/ePXl4eDyTogAAAADAWeIckmrVqqU2bdpoz549MsbIGKPdu3erbdu2ql27dnzUCAAAAAAJJs4hady4ccqRI4dKlCihJEmSKEmSJCpVqpReeeUVjR07Nj5qBAAAAIAEE+dnkpInT641a9bo5MmTOnbsmGw2m3Lnzq1XXnklPuoDAAAAgAT1r96TJEk5c+a0ByObzfbMCgIAAAAAZ4rz7XaSNGPGDOXNm9d+u13evHk1ffr0Z10bAAAAACS4OPck9e3bV6NGjVL79u1VokQJSdKuXbvUqVMnnT9/XgMHDnzmRQIAAABAQrEZY0xcVkiTJo3GjRunRo0aOUxftGiR2rdvrxs3bjzTAv9XISEh8vPzU3BwsHx9fZ1dDgAAAP7BqTRlnF0C4kGO69udXYKkp88Gcb7dLiIiQoULF441vVChQoqMjIzr5gAAAAAgUYlzSGrSpIkmT54ca/q0adPUuHHjZ1IUAAAAADjLvxrdbsaMGdq4caOKFy8uSdqzZ4/Onz+vpk2bqnPnzvblRo0a9WyqBAAAAIAEEueQ9Pvvv6tgwYKSpFOnTkmSUqdOrdSpU+v333+3L8ew4AAAAACeR3EOSVu3bo2POgAAAAAgUfhX70kCAAAAgBdVnHuSQkNDNX78eG3dulXXrl1TdHS0w/wDBw48s+IAAAAAIKHFOSS1bNlSGzdu1HvvvaeiRYvy7BEAAACAF0qcQ9J3332n77//XqVKlYqPegAAAADAqeL8TFLGjBnl4+MTH7UAAAAAgNPFOSSNHDlS3bt317lz5+KjHgAAAABwqjjfble4cGGFhoYqe/bsSpYsmdzd3R3m37p165kVBwAAAAAJLc4hqVGjRrp06ZKGDBmidOnSMXADAAAAgBdKnEPSzp07tWvXLuXPnz8+6gEAAAAAp4rzM0mvvfaaHj58GB+1AAAAAIDTxTkkDR06VF988YV++ukn3bx5UyEhIQ5fAAAAAPA8i/PtdtWqVZMkvfXWWw7TjTGy2WyKiop6NpUBAAAAgBPEOSRt3bo1PuoAAAAAgEQhziGpXLly8VEHAAAAACQKTx2Sfvvtt6daLl++fP+6GAAAAABwtqcOSW+++aZsNpuMMX+7DM8kAQAAAHjePXVIOnPmTHzWAQAAAACJwlOHpKxZs8ZnHQAAAACQKMT5PUkAAAAA8CIjJAEAAACABSEJAAAAACwISQAAAABg8a9CUmRkpH788UdNnTpVd+/elSRdvnxZ9+7de6bFAQAAAEBCe+rR7WKcO3dO1apV0/nz5xUWFqbKlSvLx8dHw4YNU1hYmKZMmRIfdQIAAABAgohzT1KHDh1UuHBh3b59W0mTJrVPf/fdd7V58+ZnWhwAAAAAJLQ49yRt375dO3fulIeHh8P0bNmy6dKlS8+sMAAAAABwhjj3JEVHRysqKirW9IsXL8rHx+eZFAUAAAAAzhLnkFSlShWNGTPG/tlms+nevXvq16+fatSo8SxrAwAAAIAEF+fb7UaOHKmqVavq9ddfV2hoqD744AOdPHlSqVOn1qJFi+KjRgAAAABIMHEOSZkyZdLhw4e1ePFi/fbbb7p3755atmypxo0bOwzkAAAAAADPoziHpNDQUCVJkkQffvhhfNQDAAAAAE4V52eS0qZNq2bNmmnTpk2Kjo6Oj5oAAAAAwGniHJLmzJmjBw8e6J133lHGjBnVsWNH7du3Lz5qAwAAAIAEF+eQ9O6772rZsmUKCgrSkCFDdPToURUvXlyvvvqqBg4cGB81AgAAAECCiXNIiuHj46MWLVpo48aN+u233+Tl5aUBAwY8y9oAAAAAIMH965AUGhqqpUuXqk6dOipYsKBu3bqlrl27PsvaAAAAACDBxXl0ux9++EELFy7U6tWr5ebmpvfee08bN25U2bJl46M+AAAAAEhQcQ5J7777rmrVqqW5c+eqRo0acnd3j4+6AAAAAMAp4hySgoKC5OPjEx+1AAAAAIDTPVVICgkJka+vryTJGKOQkJC/XTZmOQAAAAB4Hj1VSEqRIoWuXLmitGnTKnny5LLZbLGWMcbIZrMpKirqmRcJAAAAAAnlqULSli1blDJlSknS1q1b47UgAAAAAHCmpwpJ5cqVs38fEBCgzJkzx+pNMsbowoULz7Y6AAAAAEhgcX5PUkBAgK5fvx5r+q1btxQQEPBMigIAAAAAZ4lzSIp59uhx9+7dU5IkSZ5JUQAAAADgLE89BHjnzp0lSTabTX369FGyZMns86KiorRnzx69+eabz7xAAAAAAEhITx2SDh48KOlRT9KRI0fk4eFhn+fh4aH8+fOrS5cuz75CAAAAAEhATx2SYka1a9GihcaOHcv7kAAAAAC8kJ46JMWYNWtWfNQBAAAAAIlCnEOSJO3bt09Lly7V+fPnFR4e7jBv5cqVz6QwAAAAAHCGOI9ut3jxYpUsWVLHjh3TqlWrFBERoT/++ENbtmyRn59ffNQIAAAAAAkmziFpyJAhGj16tNauXSsPDw+NHTtWx48fV4MGDZQlS5b4qBEAAAAAEkycQ9KpU6dUs2ZNSY9Gtbt//75sNps6deqkadOmPfMCAQAAACAhxTkkpUiRQnfv3pUkZcyYUb///rsk6c6dO3rw4MGzrQ4AAAAAElicB24oW7asNm3apDfeeEP169dXhw4dtGXLFm3atElvvfVWfNQIAAAAAAkmzj1JEyZMUMOGDSVJvXr1UufOnRUUFKR69eppxowZ/7qQoUOHymazqWPHjvZpoaGhateunVKlSiVvb2/Vq1dPQUFB//pnAAAAAMB/E+eepJQpU9q/d3FxUY8ePf7nIvbu3aupU6cqX758DtM7deqkdevWadmyZfLz89Nnn32munXr6pdffvmffyYAAAAAPMlThaSQkJCn3qCvr2+cCrh3754aN26sb775RoMGDbJPDw4O1owZM7Rw4UJVrFhR0qMX2ebOnVu7d+9W8eLF4/RzAAAAAOBpPFVISp48uWw22z8uY4yRzWZTVFRUnApo166datasqUqVKjmEpP379ysiIkKVKlWyT3vttdeUJUsW7dq1629DUlhYmMLCwuyf4xLwAAAAAOCpQtLWrVvj5YcvXrxYBw4c0N69e2PNu3r1qjw8PJQ8eXKH6enSpdPVq1f/dpuBgYEaMGDAsy4VAAAAwEviqUJSuXLlnvkPvnDhgjp06KBNmzYpSZIkz2y7PXv2VOfOne2fQ0JClDlz5me2fQAAAAAvtjiPbidJ27dv14cffqiSJUvq0qVLkqR58+Zpx44dT72N/fv369q1aypYsKDc3Nzk5uamn3/+WePGjZObm5vSpUun8PBw3blzx2G9oKAg+fv7/+12PT095evr6/AFAAAAAE8rziFpxYoVqlq1qpImTaoDBw7Yn/8JDg7WkCFDnno7b731lo4cOaJDhw7ZvwoXLqzGjRvbv3d3d9fmzZvt65w4cULnz59XiRIl4lo2AAAAADyVOA8BPmjQIE2ZMkVNmzbV4sWL7dNLlSrlMPDCf+Pj46O8efM6TPPy8lKqVKns01u2bKnOnTsrZcqU8vX1Vfv27VWiRAlGtgMAAAAQb+Ickk6cOKGyZcvGmu7n5xfr1rj/1ejRo+Xi4qJ69eopLCxMVatW1aRJk57pzwAAAAAAqziHJH9/f/3111/Kli2bw/QdO3Yoe/bs/1MxP/30k8PnJEmSaOLEiZo4ceL/tF0AAAAAeFpxfiapdevW6tChg/bs2SObzabLly9rwYIF6tKliz755JP4qBEAAAAAEkyce5J69Oih6OhovfXWW3rw4IHKli0rT09PdenSRe3bt4+PGgEAAAAgwdiMMebfrBgeHq6//vpL9+7d0+uvvy5vb289fPhQSZMmfdY1/k9CQkLk5+en4OBghgMHAABI5E6lKePsEhAPclzf7uwSJD19NvhX70mSJA8PD73++usqWrSo3N3dNWrUKAUEBPzbzQEAAABAovDUISksLEw9e/ZU4cKFVbJkSa1evVqSNGvWLAUEBGj06NHq1KlTfNUJAAAAAAniqZ9J6tu3r6ZOnapKlSpp586dql+/vlq0aKHdu3dr1KhRql+/vlxdXeOzVgAAAACId08dkpYtW6a5c+eqdu3a+v3335UvXz5FRkbq8OHDstls8VkjAAAAACSYp77d7uLFiypUqJAkKW/evPL09FSnTp0ISAAAAABeKE8dkqKiouTh4WH/7ObmJm9v73gpCgAAAACc5alvtzPGqHnz5vL09JQkhYaGqm3btvLy8nJYbuXKlc+2QgAAAABIQE8dkpo1a+bw+cMPP3zmxQAAAACAsz11SJo1a1Z81gEAAAAAicK/fpksAAAAALyI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MKpISkwMFBFihSRj4+P0qZNqzp16ujEiRMOy4SGhqpdu3ZKlSqVvL29Va9ePQUFBTmpYgAAAAAvOqeGpJ9//lnt2rXT7t27tWnTJkVERKhKlSq6f/++fZlOnTpp7dq1WrZsmX7++WddvnxZdevWdWLVAAAAAF5kNmOMcXYRMa5fv660adPq559/VtmyZRUcHKw0adJo4cKFeu+99yRJx48fV+7cubVr1y4VL178v24zJCREfn5+Cg4Olq+vb3z/CgAAAPgfnEpTxtklIB7kuL7d2SVIevpskKieSQoODpYkpUyZUpK0f/9+RUREqFKlSvZlXnvtNWXJkkW7du1ySo0AAAAAXmxuzi4gRnR0tDp27KhSpUopb968kqSrV6/Kw8NDyZMnd1g2Xbp0unr16hO3ExYWprCwMPvnkJCQeKsZAAAAwIsn0fQktWvXTr///rsWL178P20nMDBQfn5+9q/MmTM/owoBAAAAvAwSRUj67LPP9N1332nr1q3KlCmTfbq/v7/Cw8N1584dh+WDgoLk7+//xG317NlTwcHB9q8LFy7EZ+kAAAAAXjBODUnGGH322WdatWqVtmzZooCAAIf5hQoVkru7uzZv3myfduLECZ0/f14lSpR44jY9PT3l6+vr8AUAAAAAT8upzyS1a9dOCxcu1Jo1a+Tj42N/zsjPz09JkyaVn5+fWrZsqc6dOytlypTy9fVV+/btVaJEiaca2Q4AAAAA4sqpIWny5MmSpPLlyztMnzVrlpo3by5JGj16tFxcXFSvXj2FhYWpatWqmjRpUgJXCgAAAOBlkajekxQfeE8SAADA84P3JL2YeE8SAAAAADzH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BBSAIAAAAAC0ISAAAAAFgQkgAAAADAgpAEAAAAABaEJAAAAACwICQBAAAAgAUhCQAAAAAsCEkAAAAAYEFIAgAAAAALQhIAAAAAWBCSAAAAAMCCkAQAAAAAFoQkAAAAALAgJAEAAACABSEJAAAAACwISQAAAABgQUgCAAAAAAtCEgAAAABYEJIAAAAAwIKQBAAAAAAWhCQAAAAAsCAkAQAAAIAFIQkAAAAALAhJAAAAAGDh5uwCAADA8+9UmjLOLgHxIMf17c4uAXAKQhIAvOQ4uX3xcGILAP8bbrcDAAAAAAtCEgAAAABYEJIAAAAAwIKQBAAAAAAWhCQAAAAAsCAkAQAAAIDFczEE+MSJEzVixAhdvXpV+fPn1/jx41W0aFFnlwU4FcM2v3gYthkAgMQh0fckLVmyRJ07d1a/fv104MAB5c+fX1WrVtW1a9ecXRoAAACAF1CiD0mjRo1S69at1aJFC73++uuaMmWKkiVLppkzZzq7NAAAAAAvoER9u114eLj279+vnj172qe5uLioUqVK2rVr1xPXCQsLU1hYmP1zcHCwJCkkJCR+i31KpwOqOrsExIPsZ35I8J95NzoywX8m4pez9lO0pRePM9oS7ejFRFvCs5JYzsVj6jDG/ONyiTok3bhxQ1FRUUqXLp3D9HTp0un48eNPXCcwMFADBgyINT1z5szxUiMgSfLzc3YFeBHQjvCs0JbwrNCW8KwksrZ09+5d+f1DTYk6JP0bPXv2VOfOne2fo6OjdevWLaVKlUo2m82Jlb1cQkJClDlzZl24cEG+vr7OLgfPMdoSngXaEZ4V2hKeFdqScxhjdPfuXWXIkOEfl0vUISl16tRydXVVUFCQw/SgoCD5+/s/cR1PT095eno6TEuePHl8lYj/wtfXl3/4eCZoS3gWaEd4VmhLeFZoSwnvn3qQYiTqgRs8PDxUqFAhbd682T4tOjpamzdvVokSJZxYGQAAAIAXVaLuSZKkzp07q1mzZipcuLCKFi2qMWPG6P79+2rRooWzSwMAAADwAkr0Ien999/X9evX1bdvX129elVvvvmmNmzYEGswByQunp6e6tevX6xbH4G4oi3hWaAd4VmhLeFZoS0lbjbz38a/AwAAAICXSKJ+JgkAAAAAEhohCQAAAAAsCEkAAAAAYEFIAgAAAAALQhIAAAAAWBCS8NQ2btyoO3fuOLsMvACmTZum27dvO7sMvACio6MdPjNgK/6N69evO7sEvCBWr17t7BLwjBCS8FSmTJmievXqacmSJQoJCXF2OXiOrVq1SsOHD1efPn0UHBzs7HLwnHNxeXQY+/HHHxURESGbzebkivC8adSokRo1aqRz5845uxQ8577//nvVrVtXw4cPd3YpeAYISXgqbdu21QcffKBRo0Zp0aJFBCX8a2+//bZat26tgwcPqmfPngQl/M+2b9+udu3a6c8//5QUu3cJ+CcdO3bUnj171L17d4IS/idvvfWWxo8fr169emno0KHOLgf/I0IS/quoqChJ0tSpU1WuXDl9/fXXBCX8K9HR0XJzc1OXLl309ttvE5TwTOTLl08PHz7U7NmzJf2ndwn4b6KiolSsWDFt27ZNa9euVdeuXQlK+Nc8PT3VunVrjR49mqD0AuBIgn9kjJGrq6siIiIkPXqWhKCEf8vFxUVRUVFydXVV165dVbt2bYIS4iSmlyjmvxEREfLz89OQIUO0adMmHTlyxJnl4Tnj6uqqqKgoFShQQDt27NC6desISvifeHh4qHXr1ho7dixB6TlHSMLfio6Ott/f7+7ubg9K06dPV7ly5TRixAiCEp6K9fYnV1dX+3+7du1KjxLiJKaX6NChQ5Ie7ZskKU+ePHr48KEOHz4siVvu8M+etE8qUKCAtm/fTlBCnDxpX+Pp6akWLVoQlJ5zNsNQQHiC6Oho+8nI1KlT9csvv+jhw4fKnz+/evfuLUlq06aNtm7dqi5duqhRo0by9fV1ZslIpKxt6bvvvtPJkyeVIUMG5c6dW/ny5VNkZKSGDx+utWvXqmDBghoyZIj8/PycXDUSm5geSOnRM0jlypVTnTp1VLNmTTVr1kxubm4aOHCgZs6cqV27dil9+vROrhiJlXWfdOHCBT18+FCvvvqqjDGy2Wzav3+/ypYtq5o1a2rEiBHKmjWrkytGYvX48e327dsKDQ1V69atJUnh4eGaOnWqOnbsqCFDhqh79+7OLBdxREjCP+revbvmz5+vpk2byt/fX506dVKbNm00ZcoUSdLHH3+sn3/+WW3atNHHH38sLy8vJ1eMxCTmpEN61JYWLVqkjBkzytXVVS4uLurbt68qVaqkyMhIjRgxQuvWrVPWrFk1bdo02hLsjh07pty5c0uSJk6cKF9fX+XNm1dDhw7VmTNndPv2bfXr10/u7u5avny5GjRooPr16zsEK0ByPKnt37+/li1bphs3bihz5swaMGCASpcuLT8/P+3fv1/lypVTrVq1NGTIEGXPnt3JlSOxsR7fevbsqYULFypt2rS6efOmMmXKpPnz5ytLliwKDw/XtGnT1LlzZ3Xr1k2DBg1ycuV4agb4G7t27TI5cuQw27ZtM8YYs2HDBuPp6WmmTZvmsFy9evVMgwYNTHR0tDPKxHNgzJgxJkuWLGbnzp3GGGOGDx9uPDw8TO7cuc3atWuNMcZERESYHj16mDZt2pioqChnlotE5NixY8Zms5kJEyaYLl26mBQpUpjjx48bY4x58OCBuXLlimnXrp2pXLmyyZw5s7HZbOadd95xbtFIlKzHqP79+5v06dObZcuWmTt37pjChQubfPnymRkzZpg7d+4YY4w5cOCAsdlsplevXs4qGc+BkSNHGn9/f7Nv3z5jjDGzZ882NpvNFCtWzJw6dcoYY0xYWJgJDAw0pUuX5lzpOUJIgl3MP9yY/65atcoULVrUGGPMypUrjbe3t5kyZYoxxpg7d+6Y77//3r5uzEkt//jRrl07c+PGDfvnO3fumIYNG5rJkycbY4xZu3at8fX1Nd26dTPVqlUzuXLlMps2bTLGGBMZGWlvQwSll9vly5eNMcaEh4eb6dOnG3d3d+Pr62vOnDljjHkUqq3++usvs3r1alO2bFmTLl06s3z58oQuGYnU1q1bHT7v3bvXFClSxPzwww/GGGM2b95sfHx8zJtvvmnSp09vZs2aZW7fvm2MMebEiROx2hpeXoMGDbJfpDHm0X6qTZs2ZsmSJcYYY1avXm38/PzM0KFDTZ48eUyJEiXsQSkiIiLWeRYSN0ISYrly5Yoxxpjdu3ebMmXKmLFjxxofHx97QDLm0UHlnXfeMSdOnLBP46QWFy5cMNWrVzfh4eEO048ePWpOnTplfv/9d5MtWzYzbtw4Y4wxkydPNi4uLiZVqlTm559/ti/PAeTl1qRJE9OgQQP756VLlxqbzWZsNpsZP368fXp0dLSJjIx0WPfChQumWrVqpmvXrglWLxKvIUOGmDp16pjo6Gj7fuXkyZNm1qxZJioqymzZssWkSZPGTJ8+3RhjTP78+U2+fPnMuHHjzN27d+3bIShh48aNpmHDhrH2OatXrzZXr141+/fvNwEBAWbChAnGGGOmTJlibDabyZEjh7l06ZJ9eY5vzw9CEhwsW7bMVKhQwdy8edP89ddfpmzZssbT09P069fPvszDhw9NzZo1zQcffMA/dvyt2bNnOxwYjDFm4sSJ5q233jL37983xjxqb3Xq1DFjxoyJdeDBy+v69esmLCzMGGNMcHCwiYqKMmfOnLGfdIwYMcIY8/cXZqZNm2ZeeeUVc+vWrQSrGYnT8ePH7QHn6NGj9unXrl0z0dHR5r333jOdOnWy73/q1Klj0qRJY5o0acLxDbHE7HPWrFlj9uzZ4zBv4sSJpkqVKvY7KebPn2/atm1rWrVqxfHtOcUQ4HAQEhKi06dPKyQkRDly5NBnn32mNGnS6OTJk5o5c6aWLVumt99+W+fPn9ecOXNks9kYaheSHIdBvXPnjrp27aoGDRooKCjIPj0qKkrHjh3TsWPHFBkZqXnz5umNN97Q559/bn9fCZA6dWp5eHho6tSpeuONN3T+/Hlly5ZNzZs316hRo9StWzeNHj3a/gB+jx49tGXLFvv6R48eVcqUKe3Dg+PlZIxRrly55ObmpnXr1qlChQpasmSJJClNmjQKCwvTjRs35OPjYx/gw8fHRxs2bNDs2bNls9lkGNsKkv0VKC4uLrp48aLat2+v8ePH219FIEl//vmnTp48KW9vbwUHB2vp0qXKkiWLvvnmG45vzylGt3uJGcvILNYRf0qXLq3kyZPru+++kyQtWrRIq1at0saNG1WgQAGlS5dO8+bNk7u7O6NHIZbAwEBlzZpVxYoVU/Xq1ZUhQwYtXrxY/v7+2rt3r/r27au9e/cqderUcnV11eHDh+Xm5ubQHvFysu6HJOny5ct666235OXlpeXLlytbtmwKDw/X5MmT1alTJzVq1Ejnz5/X9evX9fvvv8vNzU33799XzZo19fXXX6tw4cJO/G3gTNb9yZ49e3T//n3Nnz9fe/fuVf/+/VWvXj1J0rvvvqvjx4+ratWq2r9/v27fvq3Dhw/L1dU1VnsEunfvrvbt22v37t36+uuv9dprr6lDhw4qUKCAzp07pxIlSig6Olq+vr7y9PTUwYMH5ebm5uyy8S8RkhDL6tWrNWzYMA0fPlxlypSR9Ogqyq1bt+Tr66ukSZNKkiIjI/nHD4cTiXnz5qlHjx5avXq1ihQpolOnTqly5crKnDmzli9frjRp0mjfvn06fvy4bt++rU8++URubm6EbTi0o40bNypVqlQqVKiQgoKCVLVqVUmP9k3ZsmWTMUZr1qzR9OnTlSlTJo0fP97+wmt3d3f2TS85a1vq2rWrFi5cqMOHD+vChQuaMGGCdu3apf79+6tBgwYyxuj9999XWFiYkiRJovnz58vd3Z2ABEmObWnlypV67733tHXrVpUrV06LFi3SyJEjlTdvXntQunTpkubNm6fkyZOrVatWcnNzY3/0HCMkveQmTJigGTNmaNCgQSpUqJD8/f119epVVa5cWRUqVNC4ceMkKdZVfq7643E7duzQypUr9corr+jTTz+1B5+YoJQpUyatWLFCadKkcViPgATz2Pu0vvvuO7Vs2VItWrRQihQpdPXqVVWrVk3Sf4KSJIWFhcnT01OS40Ub9k+QpBs3bmjgwIGqXbu2KlWqJEk6fPiwxo0bp127dqlv375q2LChpEcv/fTw8JDEBUDEtnLlSh0+fFiZM2dWq1at7NNjglLMbeMFChRwWI/j2/ONyyQvmZhMbIxRZGSkihYtqnTp0mnAgAGqXr26Vq5cKX9/f40fP17Lly/Xtm3bJCnWCQcnIIhhjNGxY8dUpUoVjR07Vjdv3pQk++0qOXLk0KZNm3TlyhWVL1/ePj8GBxDE7E9GjhypmTNn6ptvvtEnn3yiFClSSJL8/f21YcMG2Ww21atXTydPnpQke0Ayxjic1LJ/wrx585Q2bVpt3rxZ/v7+9un58+fX559/rpIlS2rw4MGaO3euJNkD0uNtCTh8+LD69eunESNG2KeFh4dLkho1aqQvvvhCR48e1YABA/Tnn386rMvx7flGSHqJREdH208ewsPDFRoaqqJFi2rDhg0aN26cypcvr1atWql69epaunSp8ufPr507d/LgKmKxhm2bzabcuXNr8eLFSpcunX766ScdPnxY0qOHXGOC0nfffafXX39dyZMnd2LlSIyMMbp79662bNmi3r17q2TJkkqSJImk/wwIEhOULl26pCFDhjisTyjC44oWLapatWrp5MmTCg4OlvSoh0h6FJTat2+vV199VT/88IPDerQlPH7OkytXLnXo0EGZM2fWN998owcPHsjDw8MhKLVp00apUqXSK6+84oySEU+43e4lYb2vdvjw4dqyZYvOnj2r4sWLq2PHjnrzzTclSTt37tRPP/2kmTNn6vTp06pdu7ZWr17tvMKR6Fjb0p07d+Tq6qpkyZLJ1dVVK1eu1Oeff65atWqpY8eOeu2112KtI3ELAmJ7+PChChUqpObNm6tbt24O80JDQ3XmzBnlzp1bt2/flq+vL+0Hdn/3/NDZs2fVtGlTnT17Vjt37lSmTJkcbqX766+/lD17dp49gp21LUVFRenu3btKnjy5oqKitGTJEgUGBipXrlyaN2+ekiZN6nCb5pO2gecbIekl07t3b82YMUN9+vRR/vz5VaVKFZUtW1bTp09XxowZ7cvdvHlT8+bN02effcatB7Cz7vxHjBihDRs26N69e/Lx8dHMmTOVJUsWrVixQh07dlStWrXUoUMHe1ACYjzpGcf79++rcuXKyp49uxYsWODQ1o4ePapJkybpiy++UEBAgCSCNh6xtpNly5bp1KlTcnV1VbFixVS2bFldunRJDRs21MWLF7Vjxw5lzJgx1jNHnNRCin0xedeuXTp48KA++OAD1alTR0WLFtWcOXM0adIkZcmSRXPnzlXSpEl5hu1FFu9vYoLTPP6ixePHj5u8efOaTZs2GWOM2bVrl0mSJIn9TeMxL857/KVnvGkcj/vyyy9NmjRpzOzZs81PP/1kMmfObPLmzWt/id7y5ctN1qxZTcOGDc3Zs2edXC0SE+t+KeaFsTE2bNhg3NzcTO/evU14eLiJjIw0ISEhpnr16ubtt9/+25fHAl27djXp06c3jRs3NpUrVzY5cuQwo0aNMsYY+4vRc+TIYc6dO+fkSpHYffnllyZdunRm0qRJZuXKlSZ16tSmWrVq5tatWyYsLMzMmjXLFCtWzFSoUMGEhoY6u1zEIy6dvKBatmypdevW2e/Blh6NBGWz2VSpUiWtXr1alStX1ujRo9WyZUvdvXtXa9aseeLVWa6QwOr8+fPauHGj5s+fr2bNmunu3bsKCQnRp59+qlSpUkmS6tWrpwEDBig0NFSZM2d2csVILKxXaseMGaMWLVqofPnymjlzpi5evKiqVatq2rRpCgwMVIUKFVShQgVVq1ZNFy9e1IoVK+zPuAFWK1eu1OLFi7Vq1SrNnz9fjRo10qVLl5QuXTpJUo4cOTR37ly5ubmpc+fOTq4WidmRI0e0atUqLVu2TJ988okyZcqk4OBgNWzYUClSpJCHh4c+/PBDNW3aVNmzZ+eF1S86Z6c0xI/ChQubDBkymI0bN9p7hi5cuGCyZ89uunfvbvz8/MzkyZPty//666+mfPnyZu/evc4qGc+JgwcPmrRp0xpjjPn++++Nt7e3mTJlijHGmLt375qxY8ea8PBwh3XoAYBVjx49TOrUqU1gYKBp27atKViwoGnRooX9Kv+RI0dM7969TefOnc3XX39t782mVxtPMnz4cFOnTh1jzKNebB8fH4d90qFDh4wxxly+fDnWnRKA1ZEjR0zBggWNMcYsW7bMeHt728+V7t69a9auXWsiIyNNRESE/e4bjm8vLkLSC8b6j7V69eomffr0ZuPGjfYu4Y4dOxovLy/zySef2JcLDQ01tWrV4nYWxBJzELB+f//+fVOlShXTuXNn4+3tbaZNm2Zf5vfffzdVqlQxP/30U6z1AWOMWbhwoXnllVfMvn37jDHGbNq0ybi6uprXX3/dfPDBB+bMmTPGmNi3/XJyi8fFHK9GjRplOnbsaH744QeHk9ro6GizZMkSM3DgQBMSEmJfj7YEY558fDp8+LDx9/c3I0aMMMmTJzcTJ060z9u+fbupWbOmOXjw4D9uAy8O7qN6wbi4uNgfIvz+++9VrVo1NWvWTHPmzFHlypXVvHlznTlzRj/++KN69+4tT09P/fzzzwoKCtKBAwfst7PwECsebweRkZFyd3eXzWZT+vTpNX78eH388cdq3bq1pEejk3Xr1k3u7u4qU6aMJIbTRWxJkiRRo0aNVKhQIa1Zs0YtWrTQxIkT9fDhQ/Xt21eurq7q27dvrKF0GaQBj++TYr7PlSuXvvjiC40dO1azZ89W06ZNJUkPHjzQjBkzlCtXLvn4+NjXoy3B2pasI9Tly5dPtWvXVvfu3dWlSxd9+umnkh49rjBs2DC5ubkpX7589u1wjHuxMbrdC8o62kq1atV06NAhzZ8/X5UqVdJvv/2mtWvXau7cucqVK5eyZMmiMWPGyM3NjVFaEMvw4cO1e/duXblyRR9++KHef/99ubq66p133lFoaKjy58+vbNmyaePGjbp9+7b2798vd3d3wjYcRrGL+f7Bgwe6e/euXF1dVbNmTb333nvq2rWrHjx4oHz58ikiIkLNmzfXgAEDnFw9EhPr/uTbb7/VrVu35OPjo+rVqytZsmQaNWqUunXrpsmTJ6tw4cIyxqhnz566du2a9u7dKzc3t1ijKuLlZG0HY8aM0Z49eyRJZcqUUfPmzXXt2jW1b99ee/fuVY8ePXT//n39/PPPunz5sg4ePMjx7SVCSHqBPR6UDh48qAULFqhSpUqSHr17JOaFjRJD6uIR686/f//+Gj9+vJo2bap79+5p1apVqlSpkgYNGiQ/Pz9NmDBBW7duVapUqZQtWzaNGDGCsA1Jju3o/v37ioiIcHiR8KFDh1S7dm0tWLBAZcqU0cmTJ9W3b19Vq1ZNTZo04QQEdtaT2k6dOmnevHny8fGRzWZTZGSk1q5dq9dff12DBw/WmDFj5OnpqUyZMillypT6/vvv5e7uzvENkhzb0uDBgzV06FC1adNGhw8f1s2bN5UqVSp7CB83bpxWr16tHDlyKHv27Bo7dizHt5cMIekF93hQ+u233zR37lyVKVNGnp6e9uW4wobHnT9/XpMnT1blypVVsWJFSdKmTZvUs2dPvf7665o1a5ZsNpv9KwYnI7AaOHCgvv/+e127dk2VK1dWkyZNVLp0aZ08eVL169dX5cqVVbt2bQ0bNkyenp5avny5bDYbV2ohyfHYtG/fPnXs2FFjx45VtmzZdOPGDXXt2lV79+7VL7/8ouzZs+vo0aN6+PChkiZNqtdee83hFnQgxh9//KE+ffrok08+UeXKlSVJ3333nQYPHqy0adNq6dKl8vT01N27dx1u1eT49nIhJL0ErAeImjVrav369dqzZ4+KFCni5MqQWH377beqU6eOUqdOrcWLF9tDkiT98MMPql27tjZs2KAKFSo4sUokRtZw8/XXXyswMFA9evSQp6enJk2apAwZMuizzz5T3bp1NWDAAK1YsUK3bt1StmzZtHXrVrm7u3PRBrEsWbJEs2fPloeHh5YvX24fevnu3buqU6eO7t+/r23bttmfLYlB2MbjZs6cqa+//lrGGC1fvlx58uSRJEVERGj58uUKDAzUtGnTVLx4cYfzJ/ZLLx/2HC+BmO5hSVq3bp06deqkggULOrkqJGZFihRRu3btdOPGDZ0/f16S7G2oatWqevXVV7V//35nlohEKuaEdN++fXJ1ddX06dPVtWtXff7559q8ebOSJEmiMWPG6Pr16+rXr59WrVqlDRs2aNu2bXJ3d1dkZCQnInAQFhambdu26ejRo/rzzz/tASkyMlI+Pj5q3bq1bt68qaCgoFjrEpDwuGrVqillypQ6ceKEtmzZopi+And3d1WvXl2XLl3SoUOHJDm+J5L90suHvcdz6u9eqPh3061BaeTIkXJ1dVVERES81Yfnx5PaTPr06dW7d281a9ZMn376qTZv3mw/WISEhOjhw4fy9vZO6FLxnPj1119VtGhRffHFF7p7966kR7epZMyYUTNnztTvv/+uOXPmSHr0os+8efPKxcVFUVFR3BaFWPskT09PDR48WM2aNdOtW7fUsWNHRURE2NtK+vTpFR4ervv37zujXCRiTzq+ZciQQStXrlSJEiU0f/58rV271mF++vTplSxZsoQqEYkYt9s9h6y3Dxw5csR+5fXNN9+MNd/K2lXMfbWQHNvE7NmzdfnyZaVOnVpt2rSRJPsJybJly9S2bVulT59e27dv19mzZ3Xw4EFOaPFE9+/f15w5c9S9e3e1bNlSY8aMkXn0Xj65uLioZs2aypkzp8aMGePsUpHIWI9f+/fvl5+fn5IkSaJMmTLpzp07CgwM1I8//qj8+fOrf//+unXrlnr06KF79+5p27Zt9BzBznp8W7hwoU6dOqVChQopX758ypQpky5fvqx3331Xd+/e1VtvvaU33nhD69at059//qkjR45wfIN4mexzxvrisi+//NLkz5/fZM6c2RQqVMi0aNHiqdabOHGief/993lxLOz69etnkiVLZipVqmRsNpupW7euOX36tDHGmJs3b5rWrVsbm81m3nvvPbN06VL7y4kjIiKcWTYSgb/bjwQHB5sxY8YYFxcXExgYaJ8eHh5u8uTJY3r37p1QJeI51L17d5MmTRqTNWtWU7p0abNt2zZjzKP9UY8ePYyPj49JmTKlqVevnmnWrJl58OCBMebv2yNeXr169TKpUqUy+fLlMwEBAaZZs2bmt99+M8YYc/nyZVO6dGn78a1v37729XjpMAhJz6mhQ4eaVKlSmR07dphbt26Zrl27GpvNZvbs2WNfJiYYWQPSlClTjJ+fn1m2bFmC14zEw3oiERoaaurXr29++eUXY4wxR48eNSlTpjRVq1Y1f/31lzHGmGvXrpk2bdoYLy8vs2PHDvt6eLlZ29F3331nFixYYGbMmGGf9vDhQzNq1Cjj4uJiqlevbtq2bWtq165tcufObcLDw51RMhIp63Fq586dJnfu3GbHjh1m/vz55sMPPzSpU6c2mzdvNsYYc/v2bdOzZ09TpEgR06lTJ/vFmocPHzqldiQuMful6OhoExISYurWrWv2799vjDFm5syZpnz58qZu3brm8OHDxhhjgoKCTIkSJUytWrXMhg0b7Nuxtkm8nAhJz6GYk9oFCxYYY4z59ttvjZ+fn5k2bZoxxvFAYb0SMmXKFOPr62uWL1+esAUjUbGe2B47dszs37/ffPbZZ+by5cv26X/99ZdJmTKlqVatmjl16pQx5tEV3CZNmhg/Pz+zZcuWBK8biYv1BKJHjx4mS5YspmDBgiZLliymYsWK5uLFi8aYR/urcePGmWTJkpkSJUqYXbt22QMSPZEwJnbvz7Zt20y3bt3sn48fP26aNm1qUqZMaQ9KN2/eNF26dDHFihUzffv2JXTDGOPYlk6ePGnOnj1rateuba5evWqfPm/ePFO+fHlTr149e4/SpUuXTNGiRU2FChXMmjVrErxuJE6EpOfA41czHjx4YHLlymVWrVplfvjhB+Pt7W0mT55sjHl0K8uwYcPM+vXrHdaZOnUqAQkOvvjiC5MlSxbj5+dnkiVLZlauXOkw/6+//jJp0qQxhQsXNpcuXTLGGHP9+nVTp04dkyFDBvvtLXi5ff3118bf39/s3bvXGGPMjBkzjM1mM6VLlzbnzp0zxhhz7949M378eGOz2cyoUaOMMQQkxDZ06FDTqFEj89Zbb5kPPvjAYd7x48dNs2bNTJo0acz3339vjDHmzp075ssvvzS5cuUyX331lTNKRiLVvXt34+/vbzJmzGjSpk1rjh496jB//vz55q233jLly5c3J0+eNMYYc/XqVfPqq6+amjVrmnv37jmjbCQyhKREznpV5M6dO/bvP/30U1OnTh3j6+trpkyZYp9+4cIFU7NmTTNz5kz7tJkzZxoXFxezYsWKhCkaiU50dLRDW1q/fr3JkyePWb58uVm9erXJnj27qVq1qtm+fbvDesePHzfVqlVzOKG9ceOGPTTh5Xbp0iXTqlUrs3TpUmOMMatXrzZ+fn5myJAhJleuXKZMmTLmzJkzxphHPUqjRo0ynp6eZtCgQU6sGomFdZ8UGBho0qRJYz788ENToUIF4+rqag9DMU6cOGHefvttU61aNftdErdv3zb9+/e3tzO8nKxtafv27SZjxozmu+++M4GBgaZIkSKmUKFC5o8//nBYZ9q0aeazzz5zWDcoKMj+PC5ASErErP9wBw0aZJo0aWK/9enbb781yZIlM5UrV7afsF67ds3UqFHDlC5d2n4AuXfvnhk5ciTdxy8xa7g2xpi1a9ea1q1bm8GDB9unHT161OTJk8fUqFEjVlCKwZV/POmh+JUrV5qgoCCzb98+ExAQYCZMmGCMMWbChAnGZrOZ1157zX6rS2hoqBk8eLBJmTKluXnzZoLWjsTrzz//ND179jQ//fSTMcaYK1eumDZt2hhPT0+zceNGh2XPnz9vb4cxxzmeHUGMCRMmmEGDBpmvv/7aPm39+vWmRo0apnjx4rGCUoyoqCgGakAshKRE6PETkW7dupn06dOb6dOn2+/zN8aYuXPnGj8/P1O8eHFTtGhRU6pUKVOgQAH7vdkx/+B5wP7l1aZNG9O/f39jzKN2dfXqVVOkSBHj6elpmjZt6rDs0aNHTd68ec3bb79tfvzxR2eUi0TMul+aO3eu/dmQGOPGjTPVqlWzh585c+aYNm3amObNmzsE7NDQUALSS6xr167mwoUL9s8bN240NpvNpE6d2iEQ3bx507Rp08YkSZLEbNq0KdZ2GMUOZcqUMRMnTrR/vnLliqlQoYKx2WwOz7QZ85+gVKpUKfuADcB/Q0hKZEJCQhw+r1271vj7+5t9+/bZp92+fducOHHCGGPM4cOHzaRJk0z37t3N3Llz7cGIq/4w5tHJbExojrnH+o8//jA1atQwefLkMUuWLHFY/vjx4yZNmjSmS5cuCV4rng9du3Y1mTNnNt27dze3bt2yX8Vv3769yZkzpwkPDzfBwcGmdu3aZtiwYfb12Cfh3LlzplSpUrHaQt++fY3NZjPjxo1z6BW6efOm+eSTT4zNZjO//vprQpeLRCwiIsKsWLEi1kXg3bt3mzp16pgUKVKY48ePO8zbsGGDKVq0qGnTpk1ClornGCEpEfn4449Nu3btjDH/uX1g9uzZpkyZMsYYYw4dOmQGDhxocuTIYTJmzGhatmxpbty4EWs7dBnj8dtPZs2aZerXr2+uXLlijDHm999/N5UrVzZVqlSJNZjHuXPnaEN4ookTJ5rUqVObAwcOxBpN7NSpU8bf399kyJDB5MyZ0+TNm5dgBLvHe34WL17scBLbpUsX4+HhEevCzfXr183w4cNpS/hbgwcPNh07drR/3r9/v6latarJnDlzrKC0e/dueiHx1Hg1dSIRHR2td955R6NHj5YkhYWFSZLSp0+vHTt2qGHDhqpevbr+/PNP9ezZU7169dLatWt16dKlWNtydXVN0NqR+MS8ZTzGpUuXdO7cOfXt21dBQUHKkyePRo4cKWOMpk2bplWrVtmXzZIli1xdXRUVFZXQZSMRM8bo4MGDatWqlQoUKCAXl0eHj+joaElS9uzZtWfPHn366afq2LGjDh48KDc3N9oRJMmhvdy6dUuNGjVSx44dderUKUnSiBEj1K5dOzVp0kRLly61r5c6dWp17dpVbm5uioyMdErtSLyio6Pl4+OjsWPHql+/fpKkggULavDgwXrjjTdUtWpVnTx50r58sWLF5OLiYt9vAf/I2SkNT77qX7JkSXP9+nVjjDFLly41LVu2NPPmzbO/y+bmzZumQIECZufOnQleL55Po0ePNiVLljQfffSR/UH63377zVSrVs0ULFjQ/tA08CSRkZGmePHipkmTJvZpMfuuBw8emCNHjjxxHcAqps0cO3bMpEqVytSqVcv+0mpjjOncubNJliyZmT17trNKxHMmPDzczJgxw7i5uZnevXvbp+/bt8/UqlXLeHh4mPPnzzuxQjyv6ElKBB6/6h8dHa3IyEi1aNFCN2/eVP369TVx4kR9+OGHSpMmje7fv6/GjRvLy8tLxYoVc1LVeF7EXDHr2LGj6tWrp+PHj+vLL79UUFCQ3njjDQ0ePFhly5ZVmTJlnFwpEjMXFxcVL15c58+f17FjxyT9Z991/vx5de7cWb/99pvDOvRq43E2m01RUVF67bXX9Msvv2j79u0OPUojR45Uo0aNNGvWLCdXiueFu7u7mjRposmTJ2vo0KHq06ePJKlQoULq1auX2rdvrwwZMji5SjyPbMYY4+wiXmbR0dH22xBiREZGatmyZRo/frySJ0+u+fPnK2XKlLp//76mTZum1atX6/79+9q1a5fc3d2fuA3AytpGRo0apZUrV+r1119X//79HQ4etCX8k0OHDql8+fJ6++231b59exUuXFhBQUFq27atQkJC9OOPPxKM8FSioqLk6uqqEydOqFixYipbtqxGjx6tHDlySGJfhLiLiIjQnDlz9Omnn6pnz54aMGCAw/yYNgc8LUKSE1kPAnv37rV/LlKkiIwxWrZsmUaPHq2UKVNq/vz5SpEihVatWqU9e/Zo0KBB9nu03dzcnPyb4HlgbW9jxozRpEmT9NFHH6lHjx4yxsTq0QSsYtrP7t271aRJEyVNmlR37txR2rRpFR0drT179nDRBnFiDUqlSpXSq6++qmXLliljxoySCEqQTp06ZQ/OTyMiIkJz585V69atNXXqVLVu3Toeq8OLjpDkJNaT0u7du2vRokWy2WwKCgpS48aN1atXL2XPnl1LlizRuHHjlCpVKs2aNUupUqWyb4OrIogr60nHkiVL9N5779GG8NRi2s+ZM2d04sQJ/fbbb8qWLZvq1asnV1dXLtogzmKOY3/88Yc6d+6s9evXE4wgSRo8eLD69OmjX3/9VYULF37q9cLDw/XDDz+oevXq7I/wPyEkOdmECRM0YMAArVmzRqlSpdKFCxfUpEkTlSxZUlOmTFGqVKm0ePFi9e/fX++8845GjBjh7JKRiPzdldZ/ugL7+Dyu1iIu/q7XkYs2kGK3j6fppX48XBO2IUkPHjxQgwYNdPjwYa1atSpOQSlGdHS0bDYbd0rgXyEkOVmzZs2UNGlSTZkyxX4wOXTokMqWLavPP/9cgwYNUmRkpLZu3aqKFStyEgI7a7jZsGGDbDabvLy8VLp06VjzrawnLVevXlWaNGloVy+xJ7WTmDbyTye4hGs8ztomLl++rBQpUihJkiT/9QSVtoTHxQTlyMhI1a9fXwcPHtSKFStUqFChf1zP2pbOnTunrFmzJkS5eEGxV0pAj+fRiIgIXbp0SaGhofb54eHhevPNN9W/f38tXbpUN2/elJubmypXrsy7a2BnjLEfCLp06aLGjRurTZs2atSokb766itJeuK7IKwnvWPHjlX9+vV1586dBK0diYf1hOKXX37R999/r19++UX37t2TFHvkzRjW9hcUFJQwxSLRi2kT/fr1U+3atZU/f36NHDnSPnLdk1jb0jfffKNx48YlSK1IvKKjo+09iUuXLlXlypV1/vx5NWnSRPv27fvb9axtaerUqfr444919erVBKkZLyZCUgKJ6fKVpNOnT+vatWtyd3dX06ZNtXz5cm3evFkuLi5yd3eXJHl6eip16tTy8fFx2A5X/CH95+T13Llz2rx5s7Zs2aI1a9aoW7duGjhwoHr16iXJMShZA9LUqVPVv39/ffrppw7PueHlEnNC0bNnTzVu3Fj9+vVTvXr11LJlS+3YseOJ61jb0YQJE9ShQwfdunUrwWpG4mO9GDN37lxNnjxZHTp0ULly5bR48WINGjRIx48fj7Xe4/ukL774QpkzZ06wupE4WfdLnTt3ljFGXbp0kZeXl+rUqfPEoGRtS9OmTVPnzp3Vpk0b+fv7J2jteMHE/6uYYNWzZ0+TJ08ekypVKtO1a1ezYsUK0759e5MrVy6zfv16ExkZae7cuWOqVatm3nvvvVgvmgVifP3116ZRo0amXbt29nZy7949M3nyZOPm5mZ69eplXzYiIsL+/ZQpU4yvr69ZsWJFgteMxGfixInG39/f7Nq1yxhjzIABA0ySJEnM1q1bYy1r3R9NnTrVeHl5mSVLliRUqUjkdu7caT7//HOzaNEi+7RvvvnGlCxZ0jRt2tQcO3bMPj0qKsr+/ZQpU4yfn59Zvnx5gtaLxOvs2bMma9asDvuXoKAgU7lyZZM5c2azb98++/TH2xLHNzwrhKR4Zv3Hu3TpUpMxY0azatUqM2DAAFOiRAnz/vvvm9GjR5suXboYV1dXkzNnTvPaa6+Z/Pnzm/DwcGOMISghlnv37plu3boZHx8fU6VKlVjzpkyZYjw9Pc1nn33mMG/atGnG19eXkxHYtWrVyv6W+mXLlhk/Pz8zadIkY4wxoaGh5vbt28YYx/0QJyJ43LZt20z27NlNqlSpzMKFCx3mTZ8+3ZQqVco0b97c/Pbbbw7zpk6dyj4JsZw4ccKkSJHC7N692xjzn3Op06dPm0yZMpmCBQuanTt3OqwzefJkkzx5ctoSnhlCUgL5+eefzeeff25mzJhhn7ZmzRpTqVIlU79+fbNx40Zz6NAhM3XqVLNgwQITGRlpjHHsAcDLK+YE1Xqieu7cOTNw4EBjs9nM2LFjHZa/f/++GTlypClTpox9nenTpxubzWZWrlyZcIUj0YqMjDRRUVGmWrVqZvny5ebXX3813t7eZvLkycaYR/ueMWPGmDVr1jisx1V//J3hw4ebDBkymAYNGpgLFy44zJs5c6bJmTOn+eqrr+zTJk6caJImTUrYfsn93YXgfPnymebNmztMu3fvnilfvrzx8PAwtWvXtk9funSp8fLyMsuWLYvXWvFyISQlgCtXrpgcOXIYX19fM3r0aId53377ralYsaKpU6eO2bNnj8O8mKCEl5u1N/Lu3bsmNDTU/vnixYumb9++xtvb24wfP95hvYcPHzocfA4dOmRWr14d/wUjUbK2I6v+/fsbX19f4+HhYRYsWGCffufOHVOxYkUTGBhonzZ9+nTj7e1NQHrJ/V1bMsaYIUOGmPz585tu3bqZixcvOsxbu3at/bh27do107JlS7N06dJ4rRWJm7UtnTt3zpw5c8bebqZPn24KFChg7+k25lHvdoMGDcyhQ4cc1p09e7bZtGlTwhWOlwJDgCeQ3377TfXr11fWrFk1cuRIvfHGG/Z533//vbp3765atWopMDDQiVUisbGOPjZ69GitX79eUVFRypEjh6ZNmyZJunTpkqZNm6YxY8YoMDBQn376qcM2zKOLIQyx+xKztqOdO3cqLCxMr732mtKnT6+rV6+qbdu2OnTokH766SdlypRJ165dU8uWLXXr1i398ssv9pGm5s2bJ19fX73zzjvO/HXgRNa2tHbtWv31119Knz693njjDeXJk0eSNHDgQK1evVqVK1dWhw4dlCFDBodtmP9/yD44OFh+fn4J/jsgcTCWwRb69u2rzZs366+//lLhwoVVqVIlderUSf369dOKFSuUPHlylS1bVlu2bNHDhw914MABXmCNeEdISkCHDx9WixYtVLhwYXXo0MF+QJEenbgUK1aM0evwRD179tTs2bPVuXNnJU+eXL1791bhwoW1atUqeXh46NKlS5o+fboGDBigZcuWqV69es4uGYlQly5dtGTJEt24cUNFihRR06ZN1apVK23btk0DBw7UL7/8ohw5csjDw0MeHh7avn273N3dORGBJMeT2u7du2vevHl69dVXdf36dQUEBKhVq1aqU6eOJOmrr77St99+q0KFCmnQoEFKnTq1EytHYjZw4ECNHTtWixcvVvr06TV48GAtWbJE586dk4+Pj/bs2aMpU6YoKipKfn5+mjlzptzd3Xm/FuKf0/qwXlIHDhwwBQsWNK1btzZ//PFHrPncYofHffvtt+b111+3P6T67bffGm9vb+Pt7W2KFy9uv/3u3LlzZvr06TzHBmPMo/v8rbejbNmyxRQoUMDs2LHD7N+/33zwwQemePHiZty4ccYYY8LCwsyiRYvMN998Y7799luei8TfGjNmjMmcObN9RMSRI0caT09PU7JkSYfRyLp06WKaN2/O4EP4W9evXzeVKlUya9euNcYYs379euPj42O++eabWMtaz4/YLyEh0JPkBAcPHtTHH3+srFmzavjw4QoICHB2SUjEVq1apWPHjunLL7/U999/r6ZNm2rgwIHKmzevqlSposqVK2vZsmVKkiSJfR2u/L/crl27prRp09o/r1mzRuvWrVPatGk1aNAgSdLNmzfVs2dP/fbbb3r//ffVsWPHWC+PjYqKoncbDu7evavOnTvrzTffVLt27bRmzRo1a9ZMbdq00e7du3Xv3j316dNH7777rqT/9D4ZSy8UEOPWrVsqUqSIVq5cqYsXL6phw4YaMWKE2rZtq7CwME2fPl1FihRR0aJF7evQlpBgnBrRXmJ79uwxLVq0+McHYPHy+bsrrmfPnjV37941JUuWNAMHDjTGPBoQJHfu3MZms5mPPvooIctEIta2bVvz5ZdfGmMeXXm9deuWKV26tEmaNKmpV6+ew7I3btwwbdq0MaVLlzb9+vVzQrV4Hh09etRcvHjR/P777yYgIMA+INGcOXOMl5eXee2118yGDRvsy9OTBGOePODHrVu3TNWqVU3r1q1NihQp7KNrGvNoGPDatWubb7/9NiHLBOy4mdNJihYtqhkzZsjFxcXhbeV4eUVFRdmvjl29elU3b95UWFiYJClr1qy6cOGCLl++rBo1akiSbDabChUqpF9//dU+iANQsWJF9e/fX5J07949pUiRQvPmzVONGjX0+++/a86cOfZlU6VKpSFDhtgHcDDcWID/Z4xRVFTUE+flzp1bGTNm1M8//6xMmTKpVatWkiQPDw+VLVtWzZs3V+XKle3Lc9Uf1ueHLl26pNu3b0uSUqRIoRo1amj69OmqWbOm2rRpI0kKCQlRp06ddO/ePfsxD0ho3G7nZIZu45fekiVLVKxYMWXLlk2S1KtXL23cuFHnz59XlSpVVKNGDTVq1Ej37t3Ta6+9piJFiqhDhw4aNGiQjDHatGmTXFxcuDXqJff4vmTOnDlasWKFxo4dq4CAAJ05c0aff/657t+/r5YtW6px48b2ZUNCQuTt7S0XFxf2SYi1L5k6darOnj2rO3fuqE2bNgoICFDy5Mk1ceJETZgwQVOnTlXJkiVVr149FS1aVF9++aVsNhv7JMTSr18/LVq0SN7e3nr99dc1f/58SVLv3r01bNgw1a5dW8YY3bx5U7dv39b+/fsZpAFOQ4tzMk5GXm5r1qxR48aNNXv2bN28eVOzZs3SN998ow4dOqhbt26SpK5du2rixIny9vbWlClTdPjwYbVt21YRERHasGGDvTeSk5GXW8z1rpie6evXr+v69evq37+/zp49q4CAAI0ZM0ZeXl6aMWOGFi5caF/X19fX3o7YJ73c2rVrpzx58igyMlLSo/1P9+7ddfToUe3YsUO1atXS+PHjdfPmTZUpU0Zp0qRRkyZNlCtXLp06dUrdu3e3P4PEPgnWO2UWL16syZMnq3fv3nrnnXd06NAhFS5cWJI0aNAgzZo1S1mzZlXKlCn1zjvv6MCBA/bRNQlIcAZ6kgAnGzlypMaOHat27drp/PnzKly4sFq0aCFJOnv2rGbMmKEFCxZo9uzZKlu2rO7du6fLly/rlVdekYuLC4M0wMHBgwdVoEABSdLkyZO1cOFCZc2aVYMGDVK2bNl0+vRpderUSadPn9bIkSNVpUoVJ1eMxGTXrl1q1qyZ/P39tWLFCn388cfq2bOnihQpIunR+2xWr16tFi1aqFOnTtq1a5fOnTunW7duqU2bNnJzc2OfBEmOvdsrV65UcHCw3N3d9eGHHyoqKkq7d+9WixYt5OPjo/3790uSIiIi5O7ubt8GvZFwKmc8CAXg0ZDLMSZOnGjSpUtnvL29zcSJEx2W++uvv0yJEiXM8OHDY22DgT9gbQPbt283adOmNfPmzbNPmzBhgildurRp3LixOXPmjDHm0QPRXbt25ZUDeKJ9+/aZXLlymVdeecUUKVLEnD592mH+F198YdKnT2/u3r0ba13aFCpUqGAOHDhg/3z8+HGTJk0aY7PZzJw5c+zTo6KizC+//GJy5cplihYt6oxSgX9E/yXgJB4eHpKkr7/+Wh988IECAwMVGRmpjRs36vTp0/blcuTIIX9/f+3bty/WNrgF4eVmvU9//vz5Wrhwoe7fv68vv/xSc+fOlfTo9qmGDRvq/Pnz6tu3r/766y+9+uqrGj58uFxdXf/24Xy8XKy3RRljNHv2bKVPn16HDx/W/fv3JUnh4eGSpD59+uj+/fvavHlzrO1w1f/lFhwcrJIlS+r111+3T8uYMaMmTpyonDlz2vdL0qPjV/HixTVr1iydOHHCPgAIkFhwhgUkMGO5w3XmzJnq06ePjh8/rhYtWmj48OH20epOnTol6dF7SS5evKjMmTM7q2QkUjEBqUePHuratavy5cunPn36KFu2bBo0aJCmT58u6VFQatSokfbu3asFCxZI+k875KQWxhh7W+revbt69OihtGnTauTIkcqePbtatmypkJAQ+4WdmzdvKnny5PLx8XFm2UiE/Pz8NGjQIHl6emro0KHavHmzvL29VbNmTQUGBurPP/9UnTp17Mu7uLioWLFi2rFjh6ZOneq8woEn4JkkwEm2bNmib7/9VsWLF1fDhg3t00eNGqXAwEBlyJBBBQsWVHBwsE6fPq29e/c63KsNSNKpU6dUq1YtBQYG2k8+Dh8+rIkTJ2rz5s0aMGCAPvzwQ0mPngt45513CEZ4ouPHj+vjjz/WoEGDVKZMGUnS/v371bBhQ/n4+KhDhw5KmTKlpkyZosuXL2vfvn20JTzRw4cP1bhxY3333XfavHmzypQpowcPHmj9+vXq2rWr3nzzTa1cuTLWejyDhMSEniTACbZu3aqOHTtqwYIF8vX1lfSfW1k6d+6sgQMH6uTJk/rjjz9Uu3Zt+zCoMSNOATE8PT0VFBSku3fv2qflz59fn376qaKjo9WtWzf7u5Hq1q3LLXaws14jDQwM1Keffio/Pz/lz5/fPr1QoUJatGiRjDFq0aKFNm7cqHz58unXX3+lLcHu8evtSZMm1ZQpU/TBBx+oatWq2rZtm5IlS6bq1avr66+/1pEjR1S2bNlY2yEgITEhJAEJ4PEDSIECBVSrVi3ZbDbNnj1bERER8vDwsAelTz75RL1791bWrFnVrFkz+8kII0a93J704mlPT08VLlxYhw8f1s2bN+3T33zzTRUpUkQ5c+bUxIkT9eOPP9rncSIC6T+voIiMjFSJEiX0008/adu2bTpz5ozDcoULF9Y333yj9OnTKyoqSoGBgfaLNrQlWF8dcP36dV24cEGSlDZtWk2cOFF169ZVtWrV7EGpWrVq6t+/v9KlS/fEfRqQWBCSgAQQcwCZNGmSNmzYoOTJk6tnz55q27atTp48qd69e8cKSl9++aWWLl3KO0cgyXGQhgsXLujy5cuSpDRp0tjfWD9//nxdv35d0qNn2YwxatiwoTw8PLR161an1Y7Ea8qUKWrevLkKFiyoX3/9Vffu3dPIkSN15coVh+UKFSqkzZs3a/z48fZpXLR5uc2cOVOhoaH2/VKvXr1UsWJFvfHGG6pTp44WLFggLy8vffPNN6pbt65q1Kih7du3K1myZKpXr56WLVtmfz8bkBixhwMSSFBQkNavX69Dhw5p7ty5qlChgrp06aLIyEht2bJFffr00aBBg+Th4WF/z0hMQOIFn4g5Eendu7cWLFggNzc35c6dW2vWrFHHjh0VEhKiIUOGaPPmzUqfPr2OHDmisLAwLVu2TDt37tSePXtoS3iinTt3qmfPnho+fLh++uknlS9fXkmTJtWAAQPk7+8v6dGFntdee00Sz41A2rt3r1q1aqUjR45o9OjRmjRpkmbMmKEhQ4bIx8dH06dP18SJE3X58mV17dpVkyZNkru7u8qVK6eDBw863NLJKK1IrBi4AYgn1iv/MQ4cOKAxY8Zox44dmj59uipWrKjg4GD7yUm+fPk0YcIETkBgZ21HixcvVufOnfX1118rODhYo0ePlre3t3788UelTJlSS5Ys0Z49e/THH38oR44cGj16tDw9PVWvXj1lyZJFI0eO5ITkJfakfZIkzZ07V4MGDVLFihU1atQo7d+/XxUrVlSrVq3Up08fZciQwQnVIrH79ttv1bBhQ7Vv316pUqVSunTp1KxZM0mPRkAcMGCA9uzZo5EjR6p06dK6evWqpk+frh49etALiecCIQmIZ9evX1eaNGnsnw8cOKCRI0dq165dmjFjhipUqKCQkBB9+eWXCg8P19SpU7naj1hWrlypBw8eKCIiQi1atJAknTx5UnXr1pWbm5s2b96slClTOqxz/fp1jR07VpMnT9aOHTuUO3duZ5SORGbHjh3Kli2bMmXKZJ82e/ZsDRkyROXLl9eECRP066+/qmzZsho6dKi6devmxGqRmK1evVqNGjVSWFiYva3E9Fjfu3dPBQoU0Lvvvqvhw4c7rBdztwSQmHFJEYhHS5cuValSpXTkyBH7tIIFC6pz587KnTu3WrVqpV27dsnX11fDhg2zBySuXcDq4sWLatq0qZo2barg4GD79Jw5c2rVqlWKiopStWrVFBQUZJ9369Ytde/eXYsWLdLmzZsJSJD06Hm2KlWqaPr06Q7PHTVv3lzdunXTzJkz1bFjR+XPn1+HDh1S586dnVgtEpvHj0116tTR6tWr5e3trZ07d+r27dv2ed7e3ipbtqwuXLgQ67kjAhKeB4QkIB4lS5ZM2bNnV9u2bR2CUqFChfTOO+/ozJkzeuutt7Rv3z55eXnxDBIkxR7FLlOmTPr+++9VsGBBLV++3D7ssjFGr7zyilatWqVz587pyy+/tK+TMmVK9e/fXz/99JPefPPNhCwfiVjmzJm1YcMGzZkzR9988419ABDpUVAKCAjQvHnzNG3aNOXLl09ubm68egCSHEexe/DggX161apVNW/ePG3YsEG9evXSlStXZIxRaGioDh48qNSpU3ObL55L3G4HxLNNmzZpzJgxunHjhr755hvly5fPPn3mzJkqVqyY2rdvz3NIkOT43Mjs2bN17NgxhYeHq2TJkkqXLp3atGmjgIAArV+/XpLsofrSpUvy9/e3tyPCNv7Jjh071KhRI7Vu3VqtWrVShgwZdOXKFQUGBqpw4cJq3Lgx+yQ80bBhw/Trr79KejSiXe7cuZU0aVKtWrVKjRo1Uq5cuZQrVy6Fh4frzJkz2rdvHy9Cx3OJkATEE+tJ6saNGzV+/HhdvHhRo0ePVo4cOdShQwflzJlTw4YNk8SIUXDUrVs3zZ07Vx988IEuXLig3377TdWqVdN7772n999/XwUKFNC6detirUc7wtPasWOHmjVrptKlS6tw4cL6/vvvFR0drR9++EESbQmxjR07VgMHDlSbNm20du1ahYaGqk+fPqpbt658fHz03XffqXnz5vLy8tLcuXNVunRpubq68gwSnkuEJCAeWYPSTz/9pMmTJ2vZsmXKmTOnPD09deDAAbm5uXHVHw42bNigTz/9VIsXL1bRokW1bNkyNWnSRLNmzVKjRo3sJ7cpU6bU3r17nV0unmMHDhxQr169dOHCBWXLlk2rVq2Su7s7+yRIij0i4oABA5QvXz69++67kqTGjRvrwIED6tatm+rXry9vb28tW7ZMEyZM0E8//SSbzUbYxnOLkATEM+vJRnh4uHbt2qXw8HBVrFhRrq6uHEAQy8yZMzVnzhz9/PPPWr58uT766CMNHz5cbdu2VWhoqPbs2aPIyEhNmDBBK1as4H5//E/CwsL04MEDJU+eXDabjav+kOR47Fq/fr3u3r2r77//Xs2bN1f58uXty3344Yfav3+/unfvrrp168rX19c+7++GnQeeB+wFgXhmvRrr4eGhcuXK2T8TkPAkbm5uypw5s9avX68WLVpoxIgRatu2raRHJyt79+5Vx44dtWrVKkmciOB/4+npKU9PT0mP2hIBCdaA9MUXX2jGjBny8fHRpUuX5OHhoQIFCsjPz0+SNH/+fDVv3lydOnVSmjRpVLNmTft22C/heUbrBf6Fx0cf+2/T/24+AQlPEnOLXc2aNTV+/Hh7QHr48KGmTp2qoKAgh3dvcSKCZ4W2BOk/F/cOHjyo48ePa/369Tpw4IA+++wz7du3TxMnTlRISIh9+dmzZ6tz586qVq2as0oGnjlutwPiyHrV/pdfflFERIRsNpu9h+jvrupbr8zt3r1bGTJkUJYsWRKucDxXli9frqZNm6p9+/aqXr26jDEKDAxUUFCQ9u/fz7NsAOLV4sWLNX36dKVKlUoLFy60X9Tr2LGjduzYobp16+qzzz5zuL1O4g4JvDgISUAcWE9Ke/XqpWXLltnv33/rrbc0efLkWMs9/nnixIkaMWKEvvvuO+XNmzfhfwk8F6KiorR06VJ17dpVkuTv768MGTJoxYoVcnd350QEQLyJjo5W7969tWTJErm7u+uPP/5w2N906tRJO3fuVIUKFdSnTx95eXk5sVogfhCSgH8hMDBQY8aM0apVq/Tmm29q2LBh+uqrr9SkSRPNmTNH0n+CkTUgTZ06VT169NDUqVPVoEEDZ/4KeE5cv35dd+7ckaenpzJnzsyD9QCeuSfdAREREaFx48Zp8uTJqlSpkoYNG2Z/DkmSWrRoIRcXF02fPp0ebbyQCEnAU7AeQM6cOaPPPvtM7dq1U40aNbRu3To1btxYTZo00dy5c1W3bl3NmjVLkuNtB1OnTlW3bt00c+ZM1fu/9u49pur6j+P48xwEzziaZKGIgoCakhcu4bVIsDIspLxvMi8MNTTmzJHYDXVeKBU0JPOCgpRrAhUqqZksV7Iuik0zlLxOTdl0GQbiAQ7n90dxOmQ/f/1+9Qv0vB4bm+fL9/vlw5nje16fy/szZkyz/S5yZ1ORBhH5Ozn+Tfnuu+/sI9WBgYHU19ezcuVKCgsLCQsLIzU1lbZt295yrab+yt1IT1qR/8Bms9kfIJ999hn+/v6MGTOGwYMHU1JSQkJCAq+//jpr1qxh8uTJbNmyhZiYGOC3wgzr1q1TQJK/hQKSiPxdHJ9vL7/8MqNGjSIyMpKIiAheffVVAJKSkoiJibHvqVVZWWm/3mg00tDQoIAkdyXN1xC5DcfesQULFvDOO+9w4MABpk6ditFoZNeuXTz66KNMnjwZgM6dOzNq1Cjq6+vtPWzFxcUsXLiQTZs2KSCJiEiL0fh8W7lyJRs2bCA/Px+DwcDZs2dJSEigoqKCrKws+9rIzZs34+fnx9y5c+33UMeN3K0UkkRuo/EBUlpayrFjx8jNzcXb2xv4JUAdO3aMqqoq3N3dqamp4auvvuKpp55i+vTp9nuEhISwc+dO+vfv3yy/g4iIiCPHDsCGhgb7rIjIyEgAIiIi8PPz47HHHiM4OJjExESSkpLo0qULsbGxzdl0kX+M1iSJ/AHHB8iWLVvIzc3l5s2bFBUVce+999pHiT766CPGjRtHUFAQNTU1NDQ0cPjwYXt5ZsepDCIiIs3NcQ3S1atXuf/+++nduzdPP/00y5cvx2azUV9fj6urKy+88AJHjx6lsLCwyVokVdcUZ6BPbyJ/oDEg3bx5kw4dOnD58mW+/fZbSktLgd+mF0RERPDBBx/Qr18/oqOj7QHJarViMBgUkEREpMVwDEjp6emkpKTwww8/EBsbS0FBAYcOHcJgMNirZ7Zp0waj0dgkIIE2QhfnoOl2Ig62b99OYGAgDzzwAMnJyVRXV5OZmYmLiwvJyclkZmbSpk0bBg0aBIDZbCYqKqrJLuMqzywiIi1RY0BKTk4mOzubN998E6vVSlRUFF9++SWvvfYaixcvJiwsjOrqar7++mu6dOnSzK0WaR76JCfyq+rqat566y2++OILxo4dS15eHiUlJQAMHz4ci8XC4sWLycjIwGAwMHDgQODWkswKSCIi0lIVFxeTn5/Phx9+yMMPPwyAr68v06ZNY9OmTURERBAYGIjFYsFms1FUVATcukm6yN1On+ZEfmU2myksLCQgIID33nuPbdu2ERwcTG1tLW5ubowcORKbzcayZctYs2YNtbW1hIeHa0qdiIjcMc6fP4+7uzu9e/cGfuvoi4mJoU+fPnz//fccPHgQT09Ppk2bRqtWrTRDQpyS/seL03McCbpx4wbdu3fHarUyY8YMevTowYMPPkhdXR2urq72/Y9mz55Nt27dCA8Pb86mi4iI/CmNI0E1NTVYrVb7cYPBYC/EUFpaSmhoaJMp5FarVQFJnJK6wMXpNQak9evXc+rUKYqLiykqKuKhhx4iIiKC48eP4+rqaj9/5MiRFBYWkpKS0lxNFhER+a80TpWLjIzk5MmTrF692n7cxcWFqqoq3n33Xfbs2dPkOhVpEGelEuDi9Gw2G5WVlfj6+pKVlcX48eMBuHjxIs899xyHDx9mz549BAYGMmnSJAICAkhNTQVUBlVERO48GzZsIDExkZkzZxIdHY2bmxvLli2joqKC0tJSjRyJoJAkTqpxip3jQtRhw4YxevRoEhMT7eddvHiRxMREdu7cSXBwMNevX6esrKzJyJKIiMidxGazsWPHDmbPno3VasXDw4POnTtTVFSEq6urOgBFUEgSJ1deXk7Pnj0BiIuL4+effyY/P79JBZ+GhgZyc3OxWCzEx8drEauIiNwVrl69SmVlJQ0NDXTr1g2j0ajnm8ivFJLEaa1fv55XXnmF9u3bc99992E2m2loaOCll14iODgYd3d3zGbzLdeph01ERO5Gv9/SQsSZKSSJ0/j9H/8zZ85gsVg4fPgw5eXlHDx4kI8//piBAwdSVlZG586d8fLyIi4ujkmTJjVjy0VERETkn6SQJE7BMSDl5ORQVlaGxWJhxIgR9lKnBw4cICYmhk8++YQrV65QUVHBkSNHWLFihaYeiIiIiDgRffITp9AYkObNm0dubi4TJ07k8uXLPP/880RHR7N69Wp69OhBhw4dAJrsEQGaYiciIiLiTDTxVJzGnj17KCgoYMeOHaSnpzNu3DguXbrEgAEDMBgMdOzYEZPJxN69e+3XNA60KiCJiIiIOA+NJInTuHTpEj4+PgwYMICCggLi4+NZtWoVsbGxXL9+naNHj+Lh4YHFYrFf41jlTkREREScg0KSOI1WrVrh4+PD7t27iYuLY8WKFSQkJABQXFzMqVOnSEpKumWqnYiIiIg4FxVuEKdx4sQJgoKCqKurY/PmzUydOhWAmpoann32Wby9vcnOzga0BklERETEmWlNkjiNXr16sXXrVkwmE8ePH2f//v18+umnPPPMM1RUVLBx40b7uQpIIiIiIs5LI0niVKxWK3l5ebz44osAeHl54e3tzfvvv4+rq6tGkEREREREIUmc05UrV/jpp59o3bo1Pj4+GAwG6uvrtR+SiIiIiCgkiUDTzWZFRERExLkpJImIiIiIiDhQ17mIiIiIiIgDhSQREREREREHCkkiIiIiIiIOFJJEREREREQcKCSJiIiIiIg4UEgSERERERFxoJAkIiIiIiLiQCFJRESaxdSpUzEYDLd8nTp16i/fOycnBw8Pj7/eSBERcUqtmrsBIiLivKKiosjOzm5yzNPTs5la88fq6upwdXVt7maIiMg/SCNJIiLSbFq3bo2Xl1eTLxcXF7Zv305oaCgmk4mAgAAWLVpEfX29/br09HT69u2L2WzGx8eHWbNmUVVVBcD+/fuJi4ujsrLSPjq1cOFCAAwGA4WFhU3a4OHhQU5ODgDnzp3DYDCwbds2hg4dislkYuvWrQBkZWURGBiIyWSiV69erF271n6P2tpaEhMT6dSpEyaTia5du5Kamvr/e+NEROT/SiNJIiLSonz++edMnjyZjIwMwsPDOX36NDNmzABgwYIFABiNRjIyMvD39+fMmTPMmjWLefPmsXbtWoYMGcLq1atJSUmhvLwcgDZt2vxXbZg/fz5paWmEhITYg1JKSgqZmZmEhITwzTffMH36dMxmM1OmTCEjI4MdO3aQl5eHr68vFy5c4MKFC3/vGyMiIv8YhSQREWk2RUVFTQLMiBEjuHbtGvPnz2fKlCkABAQEsHjxYubNm2cPSXPmzLFf4+fnx5IlS0hISGDt2rW4ubnRrl07DAYDXl5e/1O75syZw+jRo+2vFyxYQFpamv2Yv78/ZWVlrF+/nilTpnD+/Hl69OjBI488gsFgoGvXrv/TzxURkZZBIUlERJpNZGQkb7/9tv212WymX79+lJSUsHTpUvtxq9XKzZs3uXHjBu7u7uzbt4/U1FROnDjB9evXqa+vb/L9vyosLMz+7+rqak6fPk18fDzTp0+3H6+vr6ddu3bAL0UonnjiCXr27ElUVBTR0dEMHz78L7dDRESah0KSiIg0G7PZTPfu3Zscq6qqYtGiRU1GchqZTCbOnTtHdHQ0M2fOZOnSpbRv354DBw4QHx9PbW3tbUOSwWDAZrM1OVZXV/eH7XJsD8DGjRsZOHBgk/NcXFwACA0N5ezZs+zevZt9+/Yxfvx4Hn/8cQoKCv7DOyAiIi2RQpKIiLQooaGhlJeX3xKeGpWWltLQ0EBaWhpG4y/1h/Ly8pqc4+bmhtVqveVaT09PLl++bH998uRJbty4cdv2dOzYEW9vb86cOUNsbOy/Pe+ee+5hwoQJTJgwgbFjxxIVFcWPP/5I+/btb3t/ERFpeRSSRESkRUlJSSE6OhpfX1/Gjh2L0WjkyJEjHDt2jCVLltC9e3fq6upYs2YNI0eOpKSkhHXr1jW5h5+fH1VVVRQXFxMUFIS7uzvu7u4MGzaMzMxMBg8ejNVqJTk5+U+V9160aBGzZ8+mXbt2REVFYbFYOHToENeuXWPu3Lmkp6fTqVMnQkJCMBqN5Ofn4+Xlpb2aRETuUCoBLiIiLcqTTz5JUVERe/fupX///gwaNIhVq1bZiyEEBQWRnp7OG2+8QZ8+fdi6dest5baHDBlCQkICEyZMwNPTk+XLlwOQlpaGj48P4eHhTJw4kaSkpD+1hmnatGlkZWWRnZ1N3759GTp0KDk5Ofj7+wPQtm1bli9fTlhYGP379+fcuXPs2rXLPtIlIiJ3FoPt95OzRUREREREnJi6uERERERERBwoJImIiIiIiDhQSBIREREREXGgkCQiIiIiIuJAIUlERERERMSBQpKIiIiIiIgDhSQREREREREHCkkiIiIiIiIOFJJEREREREQcKCSJiIiIiIg4UEgSERERERFxoJAkIiIiIiLi4F/at4ap+hB+Xw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15" name="Google Shape;315;p49"/>
          <p:cNvPicPr preferRelativeResize="0"/>
          <p:nvPr/>
        </p:nvPicPr>
        <p:blipFill>
          <a:blip r:embed="rId3">
            <a:alphaModFix/>
          </a:blip>
          <a:stretch>
            <a:fillRect/>
          </a:stretch>
        </p:blipFill>
        <p:spPr>
          <a:xfrm>
            <a:off x="152400" y="1385668"/>
            <a:ext cx="3474085" cy="776980"/>
          </a:xfrm>
          <a:prstGeom prst="rect">
            <a:avLst/>
          </a:prstGeom>
          <a:noFill/>
          <a:ln>
            <a:noFill/>
          </a:ln>
        </p:spPr>
      </p:pic>
      <p:pic>
        <p:nvPicPr>
          <p:cNvPr id="316" name="Google Shape;316;p49"/>
          <p:cNvPicPr preferRelativeResize="0"/>
          <p:nvPr/>
        </p:nvPicPr>
        <p:blipFill>
          <a:blip r:embed="rId4">
            <a:alphaModFix/>
          </a:blip>
          <a:stretch>
            <a:fillRect/>
          </a:stretch>
        </p:blipFill>
        <p:spPr>
          <a:xfrm>
            <a:off x="3778885" y="1385668"/>
            <a:ext cx="4742281" cy="3605433"/>
          </a:xfrm>
          <a:prstGeom prst="rect">
            <a:avLst/>
          </a:prstGeom>
          <a:noFill/>
          <a:ln>
            <a:noFill/>
          </a:ln>
        </p:spPr>
      </p:pic>
      <p:pic>
        <p:nvPicPr>
          <p:cNvPr id="317" name="Google Shape;317;p49"/>
          <p:cNvPicPr preferRelativeResize="0"/>
          <p:nvPr/>
        </p:nvPicPr>
        <p:blipFill>
          <a:blip r:embed="rId5">
            <a:alphaModFix/>
          </a:blip>
          <a:stretch>
            <a:fillRect/>
          </a:stretch>
        </p:blipFill>
        <p:spPr>
          <a:xfrm>
            <a:off x="152400" y="2315048"/>
            <a:ext cx="3474085" cy="26412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Dataset Overview</a:t>
            </a:r>
            <a:endParaRPr/>
          </a:p>
        </p:txBody>
      </p:sp>
      <p:sp>
        <p:nvSpPr>
          <p:cNvPr id="73" name="Google Shape;73;p14"/>
          <p:cNvSpPr txBox="1">
            <a:spLocks noGrp="1"/>
          </p:cNvSpPr>
          <p:nvPr>
            <p:ph type="body" idx="1"/>
          </p:nvPr>
        </p:nvSpPr>
        <p:spPr>
          <a:xfrm>
            <a:off x="311700" y="1238192"/>
            <a:ext cx="8520600" cy="3716809"/>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b="0" i="0" u="none" strike="noStrike" dirty="0">
                <a:solidFill>
                  <a:srgbClr val="000000"/>
                </a:solidFill>
                <a:latin typeface="+mj-lt"/>
                <a:ea typeface="Helvetica Neue"/>
                <a:cs typeface="Helvetica Neue"/>
                <a:sym typeface="Helvetica Neue"/>
              </a:rPr>
              <a:t>Data source: </a:t>
            </a:r>
            <a:endParaRPr dirty="0">
              <a:latin typeface="+mj-lt"/>
            </a:endParaRPr>
          </a:p>
          <a:p>
            <a:pPr marL="114300" lvl="0" indent="0" algn="l" rtl="0">
              <a:lnSpc>
                <a:spcPct val="115000"/>
              </a:lnSpc>
              <a:spcBef>
                <a:spcPts val="0"/>
              </a:spcBef>
              <a:spcAft>
                <a:spcPts val="0"/>
              </a:spcAft>
              <a:buSzPts val="1800"/>
              <a:buNone/>
            </a:pPr>
            <a:r>
              <a:rPr lang="en-US" u="sng" dirty="0">
                <a:solidFill>
                  <a:srgbClr val="296EAA"/>
                </a:solidFill>
                <a:latin typeface="+mj-lt"/>
                <a:ea typeface="Helvetica Neue"/>
                <a:cs typeface="Helvetica Neue"/>
                <a:sym typeface="Helvetica Neue"/>
              </a:rPr>
              <a:t>https://data.world/amercader/car-fuel-emissions-2000-2013</a:t>
            </a:r>
            <a:endParaRPr dirty="0">
              <a:latin typeface="+mj-lt"/>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The dataset encompasses diverse vehicle specifications, including emissions (CO2, NOx, CO) and noise levels, linked to engine size, fuel type, and compliance standards.</a:t>
            </a:r>
            <a:endParaRPr dirty="0">
              <a:latin typeface="+mj-lt"/>
            </a:endParaRPr>
          </a:p>
          <a:p>
            <a:pPr marL="114300" lvl="0" indent="0" algn="l" rtl="0">
              <a:lnSpc>
                <a:spcPct val="115000"/>
              </a:lnSpc>
              <a:spcBef>
                <a:spcPts val="0"/>
              </a:spcBef>
              <a:spcAft>
                <a:spcPts val="0"/>
              </a:spcAft>
              <a:buSzPts val="1800"/>
              <a:buNone/>
            </a:pPr>
            <a:endParaRPr dirty="0">
              <a:solidFill>
                <a:srgbClr val="000000"/>
              </a:solidFill>
              <a:latin typeface="+mj-lt"/>
              <a:ea typeface="Helvetica Neue"/>
              <a:cs typeface="Helvetica Neue"/>
              <a:sym typeface="Helvetica Neue"/>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Serves as a foundation for developing machine learning models to predict emissions and fuel efficiency, vital for sustainable environmental strategies. </a:t>
            </a:r>
            <a:endParaRPr dirty="0">
              <a:latin typeface="+mj-lt"/>
            </a:endParaRPr>
          </a:p>
          <a:p>
            <a:pPr marL="114300" lvl="0" indent="0" algn="l" rtl="0">
              <a:lnSpc>
                <a:spcPct val="115000"/>
              </a:lnSpc>
              <a:spcBef>
                <a:spcPts val="0"/>
              </a:spcBef>
              <a:spcAft>
                <a:spcPts val="0"/>
              </a:spcAft>
              <a:buSzPts val="1800"/>
              <a:buNone/>
            </a:pPr>
            <a:endParaRPr dirty="0">
              <a:solidFill>
                <a:srgbClr val="000000"/>
              </a:solidFill>
              <a:latin typeface="+mj-lt"/>
              <a:ea typeface="Helvetica Neue"/>
              <a:cs typeface="Helvetica Neue"/>
              <a:sym typeface="Helvetica Neue"/>
            </a:endParaRPr>
          </a:p>
          <a:p>
            <a:pPr marL="457200" lvl="0" indent="-342900" algn="l" rtl="0">
              <a:lnSpc>
                <a:spcPct val="115000"/>
              </a:lnSpc>
              <a:spcBef>
                <a:spcPts val="0"/>
              </a:spcBef>
              <a:spcAft>
                <a:spcPts val="0"/>
              </a:spcAft>
              <a:buSzPts val="1800"/>
              <a:buChar char="●"/>
            </a:pPr>
            <a:r>
              <a:rPr lang="en-US" dirty="0">
                <a:solidFill>
                  <a:srgbClr val="000000"/>
                </a:solidFill>
                <a:latin typeface="+mj-lt"/>
                <a:ea typeface="Helvetica Neue"/>
                <a:cs typeface="Helvetica Neue"/>
                <a:sym typeface="Helvetica Neue"/>
              </a:rPr>
              <a:t>Assists in understanding how different vehicle specifications align with emission standards, offering data-driven support for policymaking.</a:t>
            </a:r>
            <a:endParaRPr dirty="0">
              <a:latin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0"/>
          <p:cNvSpPr txBox="1">
            <a:spLocks noGrp="1"/>
          </p:cNvSpPr>
          <p:nvPr>
            <p:ph type="title"/>
          </p:nvPr>
        </p:nvSpPr>
        <p:spPr>
          <a:xfrm>
            <a:off x="60240" y="52783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Comparison Table For Numerical Target Value</a:t>
            </a:r>
            <a:endParaRPr/>
          </a:p>
        </p:txBody>
      </p:sp>
      <p:graphicFrame>
        <p:nvGraphicFramePr>
          <p:cNvPr id="323" name="Google Shape;323;p50"/>
          <p:cNvGraphicFramePr/>
          <p:nvPr/>
        </p:nvGraphicFramePr>
        <p:xfrm>
          <a:off x="220980" y="1077600"/>
          <a:ext cx="7741925" cy="4005100"/>
        </p:xfrm>
        <a:graphic>
          <a:graphicData uri="http://schemas.openxmlformats.org/drawingml/2006/table">
            <a:tbl>
              <a:tblPr>
                <a:noFill/>
                <a:tableStyleId>{13E21A70-3522-4B44-BD20-A75618EE9DC8}</a:tableStyleId>
              </a:tblPr>
              <a:tblGrid>
                <a:gridCol w="3025025">
                  <a:extLst>
                    <a:ext uri="{9D8B030D-6E8A-4147-A177-3AD203B41FA5}">
                      <a16:colId xmlns:a16="http://schemas.microsoft.com/office/drawing/2014/main" val="20000"/>
                    </a:ext>
                  </a:extLst>
                </a:gridCol>
                <a:gridCol w="1350125">
                  <a:extLst>
                    <a:ext uri="{9D8B030D-6E8A-4147-A177-3AD203B41FA5}">
                      <a16:colId xmlns:a16="http://schemas.microsoft.com/office/drawing/2014/main" val="20001"/>
                    </a:ext>
                  </a:extLst>
                </a:gridCol>
                <a:gridCol w="1828650">
                  <a:extLst>
                    <a:ext uri="{9D8B030D-6E8A-4147-A177-3AD203B41FA5}">
                      <a16:colId xmlns:a16="http://schemas.microsoft.com/office/drawing/2014/main" val="20002"/>
                    </a:ext>
                  </a:extLst>
                </a:gridCol>
                <a:gridCol w="1538125">
                  <a:extLst>
                    <a:ext uri="{9D8B030D-6E8A-4147-A177-3AD203B41FA5}">
                      <a16:colId xmlns:a16="http://schemas.microsoft.com/office/drawing/2014/main" val="20003"/>
                    </a:ext>
                  </a:extLst>
                </a:gridCol>
              </a:tblGrid>
              <a:tr h="205000">
                <a:tc>
                  <a:txBody>
                    <a:bodyPr/>
                    <a:lstStyle/>
                    <a:p>
                      <a:pPr marL="0" marR="0" lvl="0" indent="0" algn="l" rtl="0">
                        <a:lnSpc>
                          <a:spcPct val="100000"/>
                        </a:lnSpc>
                        <a:spcBef>
                          <a:spcPts val="0"/>
                        </a:spcBef>
                        <a:spcAft>
                          <a:spcPts val="0"/>
                        </a:spcAft>
                        <a:buNone/>
                      </a:pPr>
                      <a:r>
                        <a:rPr lang="en-US" sz="1000" b="1" i="0" u="none" strike="noStrike" cap="none">
                          <a:solidFill>
                            <a:srgbClr val="FF0000"/>
                          </a:solidFill>
                          <a:latin typeface="Times New Roman"/>
                          <a:ea typeface="Times New Roman"/>
                          <a:cs typeface="Times New Roman"/>
                          <a:sym typeface="Times New Roman"/>
                        </a:rPr>
                        <a:t>Algorithm</a:t>
                      </a:r>
                      <a:endParaRPr sz="1000" b="1" u="none" strike="noStrike" cap="none">
                        <a:solidFill>
                          <a:srgbClr val="FF0000"/>
                        </a:solidFill>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1" i="0" u="none" strike="noStrike" cap="none">
                          <a:solidFill>
                            <a:srgbClr val="FF0000"/>
                          </a:solidFill>
                          <a:latin typeface="Times New Roman"/>
                          <a:ea typeface="Times New Roman"/>
                          <a:cs typeface="Times New Roman"/>
                          <a:sym typeface="Times New Roman"/>
                        </a:rPr>
                        <a:t>R^2</a:t>
                      </a:r>
                      <a:endParaRPr sz="1000" b="1" u="none" strike="noStrike" cap="none">
                        <a:solidFill>
                          <a:srgbClr val="FF0000"/>
                        </a:solidFill>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1" i="0" u="none" strike="noStrike" cap="none">
                          <a:solidFill>
                            <a:srgbClr val="FF0000"/>
                          </a:solidFill>
                          <a:latin typeface="Times New Roman"/>
                          <a:ea typeface="Times New Roman"/>
                          <a:cs typeface="Times New Roman"/>
                          <a:sym typeface="Times New Roman"/>
                        </a:rPr>
                        <a:t>MAE</a:t>
                      </a:r>
                      <a:endParaRPr sz="1000" b="1" u="none" strike="noStrike" cap="none">
                        <a:solidFill>
                          <a:srgbClr val="FF0000"/>
                        </a:solidFill>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1" i="0" u="none" strike="noStrike" cap="none">
                          <a:solidFill>
                            <a:srgbClr val="FF0000"/>
                          </a:solidFill>
                          <a:latin typeface="Times New Roman"/>
                          <a:ea typeface="Times New Roman"/>
                          <a:cs typeface="Times New Roman"/>
                          <a:sym typeface="Times New Roman"/>
                        </a:rPr>
                        <a:t>MSE</a:t>
                      </a:r>
                      <a:endParaRPr sz="1000" b="1" u="none" strike="noStrike" cap="none">
                        <a:solidFill>
                          <a:srgbClr val="FF0000"/>
                        </a:solidFill>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Linear Regression</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0.8997 </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11.3049</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324.7142</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L1</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0.8978</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11.3351</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330.6377</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L2</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0.8997</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11.3042</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324.7119</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Decision Tree</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0.9231</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11.1654</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248.9287</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Bagged Decision Trees Regressor</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0.9962</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0.9711</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12.3306</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Random Forest Regressor</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0.9962</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0.9634</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12.1938</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Gradient Boosting Regressor</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0.9819</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4.3503</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58.4775</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615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Gradient Boosting Regressor with Hyperparameters</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0.9917</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2.6731</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26.9102</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Extreme Gradient Boosting Regressor</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0.9943</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2.2542</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18.4482</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Neural Network</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0.89</a:t>
                      </a:r>
                      <a:r>
                        <a:rPr lang="en-US" sz="1000">
                          <a:solidFill>
                            <a:srgbClr val="212121"/>
                          </a:solidFill>
                          <a:latin typeface="Times New Roman"/>
                          <a:ea typeface="Times New Roman"/>
                          <a:cs typeface="Times New Roman"/>
                          <a:sym typeface="Times New Roman"/>
                        </a:rPr>
                        <a:t>96</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a:solidFill>
                            <a:srgbClr val="212121"/>
                          </a:solidFill>
                          <a:latin typeface="Times New Roman"/>
                          <a:ea typeface="Times New Roman"/>
                          <a:cs typeface="Times New Roman"/>
                          <a:sym typeface="Times New Roman"/>
                        </a:rPr>
                        <a:t>11.627</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a:t>
                      </a:r>
                      <a:r>
                        <a:rPr lang="en-US" sz="1000">
                          <a:solidFill>
                            <a:srgbClr val="212121"/>
                          </a:solidFill>
                          <a:latin typeface="Times New Roman"/>
                          <a:ea typeface="Times New Roman"/>
                          <a:cs typeface="Times New Roman"/>
                          <a:sym typeface="Times New Roman"/>
                        </a:rPr>
                        <a:t>26.127</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Support Vector Regressor</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0.9427</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5.8896</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185.2895</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51810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K-Nearest Neighbors (KNN) Regression</a:t>
                      </a:r>
                      <a:endParaRPr sz="1000" b="1"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br>
                        <a:rPr lang="en-US" sz="1000" b="1" u="none" strike="noStrike" cap="none">
                          <a:latin typeface="Times New Roman"/>
                          <a:ea typeface="Times New Roman"/>
                          <a:cs typeface="Times New Roman"/>
                          <a:sym typeface="Times New Roman"/>
                        </a:rPr>
                      </a:b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0.9891</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2.2660</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35.1647</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AdaBoost Regression</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0.9473</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9.5466</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170.3429</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Bayesian Regression</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0.8996</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11.3047</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324.7135</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24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Neural Network 2</a:t>
                      </a:r>
                      <a:endParaRPr sz="1000" b="1"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0.95</a:t>
                      </a:r>
                      <a:r>
                        <a:rPr lang="en-US" sz="1000">
                          <a:solidFill>
                            <a:srgbClr val="212121"/>
                          </a:solidFill>
                          <a:latin typeface="Times New Roman"/>
                          <a:ea typeface="Times New Roman"/>
                          <a:cs typeface="Times New Roman"/>
                          <a:sym typeface="Times New Roman"/>
                        </a:rPr>
                        <a:t>5</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a:solidFill>
                            <a:srgbClr val="212121"/>
                          </a:solidFill>
                          <a:latin typeface="Times New Roman"/>
                          <a:ea typeface="Times New Roman"/>
                          <a:cs typeface="Times New Roman"/>
                          <a:sym typeface="Times New Roman"/>
                        </a:rPr>
                        <a:t>7.11</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a:solidFill>
                            <a:srgbClr val="212121"/>
                          </a:solidFill>
                          <a:latin typeface="Times New Roman"/>
                          <a:ea typeface="Times New Roman"/>
                          <a:cs typeface="Times New Roman"/>
                          <a:sym typeface="Times New Roman"/>
                        </a:rPr>
                        <a:t>143.84</a:t>
                      </a:r>
                      <a:endParaRPr sz="1000" u="none" strike="noStrike" cap="none">
                        <a:latin typeface="Times New Roman"/>
                        <a:ea typeface="Times New Roman"/>
                        <a:cs typeface="Times New Roman"/>
                        <a:sym typeface="Times New Roman"/>
                      </a:endParaRPr>
                    </a:p>
                  </a:txBody>
                  <a:tcPr marL="23600" marR="23600" marT="23600" marB="236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
        <p:nvSpPr>
          <p:cNvPr id="324" name="Google Shape;324;p50"/>
          <p:cNvSpPr/>
          <p:nvPr/>
        </p:nvSpPr>
        <p:spPr>
          <a:xfrm>
            <a:off x="3694113" y="1222375"/>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1"/>
          <p:cNvSpPr txBox="1">
            <a:spLocks noGrp="1"/>
          </p:cNvSpPr>
          <p:nvPr>
            <p:ph type="title"/>
          </p:nvPr>
        </p:nvSpPr>
        <p:spPr>
          <a:xfrm>
            <a:off x="60240" y="52783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000" b="1">
                <a:latin typeface="Times New Roman"/>
                <a:ea typeface="Times New Roman"/>
                <a:cs typeface="Times New Roman"/>
                <a:sym typeface="Times New Roman"/>
              </a:rPr>
              <a:t>Comparison Table For Numerical Target Value with categorical columns</a:t>
            </a:r>
            <a:endParaRPr/>
          </a:p>
        </p:txBody>
      </p:sp>
      <p:sp>
        <p:nvSpPr>
          <p:cNvPr id="330" name="Google Shape;330;p51"/>
          <p:cNvSpPr/>
          <p:nvPr/>
        </p:nvSpPr>
        <p:spPr>
          <a:xfrm>
            <a:off x="3694113" y="1222375"/>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331" name="Google Shape;331;p51"/>
          <p:cNvGraphicFramePr/>
          <p:nvPr/>
        </p:nvGraphicFramePr>
        <p:xfrm>
          <a:off x="160020" y="1162020"/>
          <a:ext cx="8106100" cy="3716100"/>
        </p:xfrm>
        <a:graphic>
          <a:graphicData uri="http://schemas.openxmlformats.org/drawingml/2006/table">
            <a:tbl>
              <a:tblPr>
                <a:noFill/>
                <a:tableStyleId>{13E21A70-3522-4B44-BD20-A75618EE9DC8}</a:tableStyleId>
              </a:tblPr>
              <a:tblGrid>
                <a:gridCol w="3277150">
                  <a:extLst>
                    <a:ext uri="{9D8B030D-6E8A-4147-A177-3AD203B41FA5}">
                      <a16:colId xmlns:a16="http://schemas.microsoft.com/office/drawing/2014/main" val="20000"/>
                    </a:ext>
                  </a:extLst>
                </a:gridCol>
                <a:gridCol w="1382200">
                  <a:extLst>
                    <a:ext uri="{9D8B030D-6E8A-4147-A177-3AD203B41FA5}">
                      <a16:colId xmlns:a16="http://schemas.microsoft.com/office/drawing/2014/main" val="20001"/>
                    </a:ext>
                  </a:extLst>
                </a:gridCol>
                <a:gridCol w="1872100">
                  <a:extLst>
                    <a:ext uri="{9D8B030D-6E8A-4147-A177-3AD203B41FA5}">
                      <a16:colId xmlns:a16="http://schemas.microsoft.com/office/drawing/2014/main" val="20002"/>
                    </a:ext>
                  </a:extLst>
                </a:gridCol>
                <a:gridCol w="1574650">
                  <a:extLst>
                    <a:ext uri="{9D8B030D-6E8A-4147-A177-3AD203B41FA5}">
                      <a16:colId xmlns:a16="http://schemas.microsoft.com/office/drawing/2014/main" val="20003"/>
                    </a:ext>
                  </a:extLst>
                </a:gridCol>
              </a:tblGrid>
              <a:tr h="133350">
                <a:tc>
                  <a:txBody>
                    <a:bodyPr/>
                    <a:lstStyle/>
                    <a:p>
                      <a:pPr marL="0" marR="0" lvl="0" indent="0" algn="l" rtl="0">
                        <a:lnSpc>
                          <a:spcPct val="100000"/>
                        </a:lnSpc>
                        <a:spcBef>
                          <a:spcPts val="0"/>
                        </a:spcBef>
                        <a:spcAft>
                          <a:spcPts val="0"/>
                        </a:spcAft>
                        <a:buNone/>
                      </a:pPr>
                      <a:r>
                        <a:rPr lang="en-US" sz="1000" b="1" i="0" u="none" strike="noStrike" cap="none">
                          <a:solidFill>
                            <a:srgbClr val="FF0000"/>
                          </a:solidFill>
                          <a:latin typeface="Times New Roman"/>
                          <a:ea typeface="Times New Roman"/>
                          <a:cs typeface="Times New Roman"/>
                          <a:sym typeface="Times New Roman"/>
                        </a:rPr>
                        <a:t>Algorithm</a:t>
                      </a:r>
                      <a:endParaRPr sz="1000" b="1" u="none" strike="noStrike" cap="none">
                        <a:solidFill>
                          <a:srgbClr val="FF0000"/>
                        </a:solidFill>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1" i="0" u="none" strike="noStrike" cap="none">
                          <a:solidFill>
                            <a:srgbClr val="FF0000"/>
                          </a:solidFill>
                          <a:latin typeface="Times New Roman"/>
                          <a:ea typeface="Times New Roman"/>
                          <a:cs typeface="Times New Roman"/>
                          <a:sym typeface="Times New Roman"/>
                        </a:rPr>
                        <a:t>R^2</a:t>
                      </a:r>
                      <a:endParaRPr sz="1000" b="1" u="none" strike="noStrike" cap="none">
                        <a:solidFill>
                          <a:srgbClr val="FF0000"/>
                        </a:solidFill>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1" i="0" u="none" strike="noStrike" cap="none">
                          <a:solidFill>
                            <a:srgbClr val="FF0000"/>
                          </a:solidFill>
                          <a:latin typeface="Times New Roman"/>
                          <a:ea typeface="Times New Roman"/>
                          <a:cs typeface="Times New Roman"/>
                          <a:sym typeface="Times New Roman"/>
                        </a:rPr>
                        <a:t>MAE</a:t>
                      </a:r>
                      <a:endParaRPr sz="1000" b="1" u="none" strike="noStrike" cap="none">
                        <a:solidFill>
                          <a:srgbClr val="FF0000"/>
                        </a:solidFill>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1" i="0" u="none" strike="noStrike" cap="none">
                          <a:solidFill>
                            <a:srgbClr val="FF0000"/>
                          </a:solidFill>
                          <a:latin typeface="Times New Roman"/>
                          <a:ea typeface="Times New Roman"/>
                          <a:cs typeface="Times New Roman"/>
                          <a:sym typeface="Times New Roman"/>
                        </a:rPr>
                        <a:t>MSE</a:t>
                      </a:r>
                      <a:endParaRPr sz="1000" b="1" u="none" strike="noStrike" cap="none">
                        <a:solidFill>
                          <a:srgbClr val="FF0000"/>
                        </a:solidFill>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13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Linear Regression</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0.9006 </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11.1420</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321.7774</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86525">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L1</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0.8988</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11.1963</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327.6635</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86525">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L2</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0.9006</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11.142</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321.7783</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13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Decision Tree</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0.9231</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11.1654</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248.9287</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13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Bagged Decision Trees Regressor</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0.9982</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0.6501</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5.9398</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13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Random Forest Regressor</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0.9982 </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0.6418</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5.7423</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13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Gradient Boosting Regressor</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0.9942</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2.4522</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18.6936</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3975">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Gradient Boosting Regressor with Hyperparameters</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0.9976</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1.4857</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7.7976</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3975">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Extreme Gradient Boosting Regressor</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0.998</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1.3170</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6.4836</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86525">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Neural Network</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0.8</a:t>
                      </a:r>
                      <a:r>
                        <a:rPr lang="en-US" sz="1000">
                          <a:solidFill>
                            <a:srgbClr val="212121"/>
                          </a:solidFill>
                          <a:latin typeface="Times New Roman"/>
                          <a:ea typeface="Times New Roman"/>
                          <a:cs typeface="Times New Roman"/>
                          <a:sym typeface="Times New Roman"/>
                        </a:rPr>
                        <a:t>8</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a:solidFill>
                            <a:srgbClr val="212121"/>
                          </a:solidFill>
                          <a:latin typeface="Times New Roman"/>
                          <a:ea typeface="Times New Roman"/>
                          <a:cs typeface="Times New Roman"/>
                          <a:sym typeface="Times New Roman"/>
                        </a:rPr>
                        <a:t>12.33</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a:solidFill>
                            <a:srgbClr val="212121"/>
                          </a:solidFill>
                          <a:latin typeface="Times New Roman"/>
                          <a:ea typeface="Times New Roman"/>
                          <a:cs typeface="Times New Roman"/>
                          <a:sym typeface="Times New Roman"/>
                        </a:rPr>
                        <a:t>367.67</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13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Support Vector Regressor</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0.9469</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3.8976</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171.6427</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76625">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K-Nearest Neighbors (KNN) Regression</a:t>
                      </a:r>
                      <a:br>
                        <a:rPr lang="en-US" sz="1000" b="1" u="none" strike="noStrike" cap="none">
                          <a:latin typeface="Times New Roman"/>
                          <a:ea typeface="Times New Roman"/>
                          <a:cs typeface="Times New Roman"/>
                          <a:sym typeface="Times New Roman"/>
                        </a:rPr>
                      </a:b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0.9918</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2.1962</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26.2578</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13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AdaBoost Regression</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0.9481</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9.4625</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167.8248</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1365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Bayesian Regression</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0.9005</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11.1420</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321.7771</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53300">
                <a:tc>
                  <a:txBody>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Neural Network 2</a:t>
                      </a:r>
                      <a:endParaRPr sz="1000" b="1"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42.1821</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000" b="0" i="0" u="none" strike="noStrike" cap="none">
                          <a:solidFill>
                            <a:srgbClr val="212121"/>
                          </a:solidFill>
                          <a:latin typeface="Times New Roman"/>
                          <a:ea typeface="Times New Roman"/>
                          <a:cs typeface="Times New Roman"/>
                          <a:sym typeface="Times New Roman"/>
                        </a:rPr>
                        <a:t>3274.6155</a:t>
                      </a:r>
                      <a:endParaRPr sz="1000" u="none" strike="noStrike" cap="none">
                        <a:latin typeface="Times New Roman"/>
                        <a:ea typeface="Times New Roman"/>
                        <a:cs typeface="Times New Roman"/>
                        <a:sym typeface="Times New Roman"/>
                      </a:endParaRPr>
                    </a:p>
                  </a:txBody>
                  <a:tcPr marL="25125" marR="25125" marT="25125" marB="251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
        <p:nvSpPr>
          <p:cNvPr id="332" name="Google Shape;332;p51"/>
          <p:cNvSpPr/>
          <p:nvPr/>
        </p:nvSpPr>
        <p:spPr>
          <a:xfrm>
            <a:off x="3875088" y="1162050"/>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2"/>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Research Questions:</a:t>
            </a:r>
            <a:endParaRPr/>
          </a:p>
        </p:txBody>
      </p:sp>
      <p:sp>
        <p:nvSpPr>
          <p:cNvPr id="338" name="Google Shape;338;p52"/>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400">
                <a:solidFill>
                  <a:schemeClr val="dk1"/>
                </a:solidFill>
              </a:rPr>
              <a:t>Determining engine capacity correlation with CO2 emission.</a:t>
            </a:r>
            <a:endParaRPr/>
          </a:p>
          <a:p>
            <a:pPr marL="457200" lvl="0" indent="-228600" algn="l" rtl="0">
              <a:lnSpc>
                <a:spcPct val="115000"/>
              </a:lnSpc>
              <a:spcBef>
                <a:spcPts val="0"/>
              </a:spcBef>
              <a:spcAft>
                <a:spcPts val="0"/>
              </a:spcAft>
              <a:buSzPts val="1800"/>
              <a:buNone/>
            </a:pPr>
            <a:endParaRPr>
              <a:solidFill>
                <a:schemeClr val="dk1"/>
              </a:solidFill>
            </a:endParaRPr>
          </a:p>
        </p:txBody>
      </p:sp>
      <p:pic>
        <p:nvPicPr>
          <p:cNvPr id="339" name="Google Shape;339;p52"/>
          <p:cNvPicPr preferRelativeResize="0"/>
          <p:nvPr/>
        </p:nvPicPr>
        <p:blipFill rotWithShape="1">
          <a:blip r:embed="rId3">
            <a:alphaModFix/>
          </a:blip>
          <a:srcRect/>
          <a:stretch/>
        </p:blipFill>
        <p:spPr>
          <a:xfrm>
            <a:off x="2402732" y="1931587"/>
            <a:ext cx="3837562" cy="272360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3"/>
          <p:cNvSpPr txBox="1">
            <a:spLocks noGrp="1"/>
          </p:cNvSpPr>
          <p:nvPr>
            <p:ph type="body" idx="1"/>
          </p:nvPr>
        </p:nvSpPr>
        <p:spPr>
          <a:xfrm>
            <a:off x="301557" y="817123"/>
            <a:ext cx="8530743" cy="3821727"/>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400">
                <a:solidFill>
                  <a:schemeClr val="dk1"/>
                </a:solidFill>
              </a:rPr>
              <a:t>Predicting noise level of a vehicle be predicted based on engine capacity, fuel type, and transmission type?</a:t>
            </a:r>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342900" algn="l" rtl="0">
              <a:lnSpc>
                <a:spcPct val="115000"/>
              </a:lnSpc>
              <a:spcBef>
                <a:spcPts val="0"/>
              </a:spcBef>
              <a:spcAft>
                <a:spcPts val="0"/>
              </a:spcAft>
              <a:buSzPts val="1800"/>
              <a:buChar char="●"/>
            </a:pPr>
            <a:r>
              <a:rPr lang="en-US" sz="1400">
                <a:solidFill>
                  <a:schemeClr val="dk1"/>
                </a:solidFill>
              </a:rPr>
              <a:t>Difficult to assert that the noise level of a vehicle can be accurately predicted based solely on engine capacity, fuel type, and transmission type, at least not with the models and features used here.</a:t>
            </a:r>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228600" algn="l" rtl="0">
              <a:lnSpc>
                <a:spcPct val="115000"/>
              </a:lnSpc>
              <a:spcBef>
                <a:spcPts val="0"/>
              </a:spcBef>
              <a:spcAft>
                <a:spcPts val="0"/>
              </a:spcAft>
              <a:buSzPts val="1800"/>
              <a:buNone/>
            </a:pPr>
            <a:endParaRPr sz="1400">
              <a:solidFill>
                <a:schemeClr val="dk1"/>
              </a:solidFill>
            </a:endParaRPr>
          </a:p>
          <a:p>
            <a:pPr marL="457200" lvl="0" indent="-228600" algn="l" rtl="0">
              <a:lnSpc>
                <a:spcPct val="115000"/>
              </a:lnSpc>
              <a:spcBef>
                <a:spcPts val="0"/>
              </a:spcBef>
              <a:spcAft>
                <a:spcPts val="0"/>
              </a:spcAft>
              <a:buSzPts val="1800"/>
              <a:buNone/>
            </a:pPr>
            <a:endParaRPr sz="1400">
              <a:solidFill>
                <a:schemeClr val="dk1"/>
              </a:solidFill>
            </a:endParaRPr>
          </a:p>
        </p:txBody>
      </p:sp>
      <p:pic>
        <p:nvPicPr>
          <p:cNvPr id="345" name="Google Shape;345;p53"/>
          <p:cNvPicPr preferRelativeResize="0"/>
          <p:nvPr/>
        </p:nvPicPr>
        <p:blipFill rotWithShape="1">
          <a:blip r:embed="rId3">
            <a:alphaModFix/>
          </a:blip>
          <a:srcRect/>
          <a:stretch/>
        </p:blipFill>
        <p:spPr>
          <a:xfrm>
            <a:off x="1289652" y="1712202"/>
            <a:ext cx="6389599" cy="107531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4"/>
          <p:cNvSpPr txBox="1">
            <a:spLocks noGrp="1"/>
          </p:cNvSpPr>
          <p:nvPr>
            <p:ph type="body" idx="1"/>
          </p:nvPr>
        </p:nvSpPr>
        <p:spPr>
          <a:xfrm>
            <a:off x="301557" y="758757"/>
            <a:ext cx="8530743" cy="3880093"/>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400">
                <a:solidFill>
                  <a:srgbClr val="000000"/>
                </a:solidFill>
                <a:latin typeface="Helvetica Neue"/>
                <a:ea typeface="Helvetica Neue"/>
                <a:cs typeface="Helvetica Neue"/>
                <a:sym typeface="Helvetica Neue"/>
              </a:rPr>
              <a:t>Analyzing if certain manufacturers and models have better emission standards.</a:t>
            </a:r>
            <a:endParaRPr/>
          </a:p>
          <a:p>
            <a:pPr marL="457200" lvl="0" indent="-228600" algn="l" rtl="0">
              <a:lnSpc>
                <a:spcPct val="115000"/>
              </a:lnSpc>
              <a:spcBef>
                <a:spcPts val="0"/>
              </a:spcBef>
              <a:spcAft>
                <a:spcPts val="0"/>
              </a:spcAft>
              <a:buSzPts val="1800"/>
              <a:buNone/>
            </a:pPr>
            <a:endParaRPr sz="1400">
              <a:solidFill>
                <a:srgbClr val="000000"/>
              </a:solidFill>
              <a:latin typeface="Helvetica Neue"/>
              <a:ea typeface="Helvetica Neue"/>
              <a:cs typeface="Helvetica Neue"/>
              <a:sym typeface="Helvetica Neue"/>
            </a:endParaRPr>
          </a:p>
          <a:p>
            <a:pPr marL="457200" lvl="0" indent="-228600" algn="l" rtl="0">
              <a:lnSpc>
                <a:spcPct val="115000"/>
              </a:lnSpc>
              <a:spcBef>
                <a:spcPts val="0"/>
              </a:spcBef>
              <a:spcAft>
                <a:spcPts val="0"/>
              </a:spcAft>
              <a:buSzPts val="1800"/>
              <a:buNone/>
            </a:pPr>
            <a:endParaRPr sz="1400">
              <a:solidFill>
                <a:srgbClr val="000000"/>
              </a:solidFill>
              <a:latin typeface="Helvetica Neue"/>
              <a:ea typeface="Helvetica Neue"/>
              <a:cs typeface="Helvetica Neue"/>
              <a:sym typeface="Helvetica Neue"/>
            </a:endParaRPr>
          </a:p>
        </p:txBody>
      </p:sp>
      <p:pic>
        <p:nvPicPr>
          <p:cNvPr id="351" name="Google Shape;351;p54"/>
          <p:cNvPicPr preferRelativeResize="0"/>
          <p:nvPr/>
        </p:nvPicPr>
        <p:blipFill rotWithShape="1">
          <a:blip r:embed="rId3">
            <a:alphaModFix/>
          </a:blip>
          <a:srcRect/>
          <a:stretch/>
        </p:blipFill>
        <p:spPr>
          <a:xfrm>
            <a:off x="576925" y="2120059"/>
            <a:ext cx="4001102" cy="2647457"/>
          </a:xfrm>
          <a:prstGeom prst="rect">
            <a:avLst/>
          </a:prstGeom>
          <a:noFill/>
          <a:ln>
            <a:noFill/>
          </a:ln>
        </p:spPr>
      </p:pic>
      <p:pic>
        <p:nvPicPr>
          <p:cNvPr id="352" name="Google Shape;352;p54"/>
          <p:cNvPicPr preferRelativeResize="0"/>
          <p:nvPr/>
        </p:nvPicPr>
        <p:blipFill rotWithShape="1">
          <a:blip r:embed="rId4">
            <a:alphaModFix/>
          </a:blip>
          <a:srcRect/>
          <a:stretch/>
        </p:blipFill>
        <p:spPr>
          <a:xfrm>
            <a:off x="4524386" y="2205556"/>
            <a:ext cx="3720423" cy="2473393"/>
          </a:xfrm>
          <a:prstGeom prst="rect">
            <a:avLst/>
          </a:prstGeom>
          <a:noFill/>
          <a:ln>
            <a:noFill/>
          </a:ln>
        </p:spPr>
      </p:pic>
      <p:pic>
        <p:nvPicPr>
          <p:cNvPr id="353" name="Google Shape;353;p54"/>
          <p:cNvPicPr preferRelativeResize="0"/>
          <p:nvPr/>
        </p:nvPicPr>
        <p:blipFill rotWithShape="1">
          <a:blip r:embed="rId5">
            <a:alphaModFix/>
          </a:blip>
          <a:srcRect/>
          <a:stretch/>
        </p:blipFill>
        <p:spPr>
          <a:xfrm>
            <a:off x="1513856" y="1479520"/>
            <a:ext cx="6116288" cy="42601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5"/>
          <p:cNvSpPr txBox="1">
            <a:spLocks noGrp="1"/>
          </p:cNvSpPr>
          <p:nvPr>
            <p:ph type="body" idx="1"/>
          </p:nvPr>
        </p:nvSpPr>
        <p:spPr>
          <a:xfrm>
            <a:off x="301557" y="797668"/>
            <a:ext cx="8530743" cy="3841182"/>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400">
                <a:solidFill>
                  <a:schemeClr val="dk1"/>
                </a:solidFill>
              </a:rPr>
              <a:t>Can engine capacity, transmission type (manual or automatic), and fuel type be used to predict a vehicle's fuel efficiency?</a:t>
            </a:r>
            <a:endParaRPr/>
          </a:p>
        </p:txBody>
      </p:sp>
      <p:pic>
        <p:nvPicPr>
          <p:cNvPr id="359" name="Google Shape;359;p55"/>
          <p:cNvPicPr preferRelativeResize="0"/>
          <p:nvPr/>
        </p:nvPicPr>
        <p:blipFill rotWithShape="1">
          <a:blip r:embed="rId3">
            <a:alphaModFix/>
          </a:blip>
          <a:srcRect/>
          <a:stretch/>
        </p:blipFill>
        <p:spPr>
          <a:xfrm>
            <a:off x="2366355" y="1583379"/>
            <a:ext cx="4352925" cy="361950"/>
          </a:xfrm>
          <a:prstGeom prst="rect">
            <a:avLst/>
          </a:prstGeom>
          <a:noFill/>
          <a:ln>
            <a:noFill/>
          </a:ln>
        </p:spPr>
      </p:pic>
      <p:pic>
        <p:nvPicPr>
          <p:cNvPr id="360" name="Google Shape;360;p55"/>
          <p:cNvPicPr preferRelativeResize="0"/>
          <p:nvPr/>
        </p:nvPicPr>
        <p:blipFill rotWithShape="1">
          <a:blip r:embed="rId4">
            <a:alphaModFix/>
          </a:blip>
          <a:srcRect/>
          <a:stretch/>
        </p:blipFill>
        <p:spPr>
          <a:xfrm>
            <a:off x="992221" y="2324911"/>
            <a:ext cx="3418226" cy="2098743"/>
          </a:xfrm>
          <a:prstGeom prst="rect">
            <a:avLst/>
          </a:prstGeom>
          <a:noFill/>
          <a:ln>
            <a:noFill/>
          </a:ln>
        </p:spPr>
      </p:pic>
      <p:pic>
        <p:nvPicPr>
          <p:cNvPr id="361" name="Google Shape;361;p55"/>
          <p:cNvPicPr preferRelativeResize="0"/>
          <p:nvPr/>
        </p:nvPicPr>
        <p:blipFill rotWithShape="1">
          <a:blip r:embed="rId5">
            <a:alphaModFix/>
          </a:blip>
          <a:srcRect/>
          <a:stretch/>
        </p:blipFill>
        <p:spPr>
          <a:xfrm>
            <a:off x="4867467" y="2363821"/>
            <a:ext cx="3145083" cy="19488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6"/>
          <p:cNvSpPr txBox="1">
            <a:spLocks noGrp="1"/>
          </p:cNvSpPr>
          <p:nvPr>
            <p:ph type="body" idx="1"/>
          </p:nvPr>
        </p:nvSpPr>
        <p:spPr>
          <a:xfrm>
            <a:off x="301557" y="787940"/>
            <a:ext cx="8530743" cy="385091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400">
                <a:solidFill>
                  <a:srgbClr val="000000"/>
                </a:solidFill>
                <a:latin typeface="Helvetica Neue"/>
                <a:ea typeface="Helvetica Neue"/>
                <a:cs typeface="Helvetica Neue"/>
                <a:sym typeface="Helvetica Neue"/>
              </a:rPr>
              <a:t>Evaluating CO2 emissions and fuel efficiency  based on vehicle's model year.</a:t>
            </a:r>
            <a:endParaRPr/>
          </a:p>
          <a:p>
            <a:pPr marL="114300" lvl="0" indent="0" algn="l" rtl="0">
              <a:lnSpc>
                <a:spcPct val="115000"/>
              </a:lnSpc>
              <a:spcBef>
                <a:spcPts val="0"/>
              </a:spcBef>
              <a:spcAft>
                <a:spcPts val="0"/>
              </a:spcAft>
              <a:buSzPts val="1800"/>
              <a:buNone/>
            </a:pPr>
            <a:endParaRPr sz="1400">
              <a:solidFill>
                <a:schemeClr val="dk1"/>
              </a:solidFill>
            </a:endParaRPr>
          </a:p>
        </p:txBody>
      </p:sp>
      <p:pic>
        <p:nvPicPr>
          <p:cNvPr id="367" name="Google Shape;367;p56"/>
          <p:cNvPicPr preferRelativeResize="0"/>
          <p:nvPr/>
        </p:nvPicPr>
        <p:blipFill rotWithShape="1">
          <a:blip r:embed="rId3">
            <a:alphaModFix/>
          </a:blip>
          <a:srcRect/>
          <a:stretch/>
        </p:blipFill>
        <p:spPr>
          <a:xfrm>
            <a:off x="1828598" y="1409675"/>
            <a:ext cx="5467350" cy="647700"/>
          </a:xfrm>
          <a:prstGeom prst="rect">
            <a:avLst/>
          </a:prstGeom>
          <a:noFill/>
          <a:ln>
            <a:noFill/>
          </a:ln>
        </p:spPr>
      </p:pic>
      <p:pic>
        <p:nvPicPr>
          <p:cNvPr id="368" name="Google Shape;368;p56"/>
          <p:cNvPicPr preferRelativeResize="0"/>
          <p:nvPr/>
        </p:nvPicPr>
        <p:blipFill rotWithShape="1">
          <a:blip r:embed="rId4">
            <a:alphaModFix/>
          </a:blip>
          <a:srcRect/>
          <a:stretch/>
        </p:blipFill>
        <p:spPr>
          <a:xfrm>
            <a:off x="533504" y="2276273"/>
            <a:ext cx="3678574" cy="2285999"/>
          </a:xfrm>
          <a:prstGeom prst="rect">
            <a:avLst/>
          </a:prstGeom>
          <a:noFill/>
          <a:ln>
            <a:noFill/>
          </a:ln>
        </p:spPr>
      </p:pic>
      <p:pic>
        <p:nvPicPr>
          <p:cNvPr id="369" name="Google Shape;369;p56"/>
          <p:cNvPicPr preferRelativeResize="0"/>
          <p:nvPr/>
        </p:nvPicPr>
        <p:blipFill rotWithShape="1">
          <a:blip r:embed="rId5">
            <a:alphaModFix/>
          </a:blip>
          <a:srcRect/>
          <a:stretch/>
        </p:blipFill>
        <p:spPr>
          <a:xfrm>
            <a:off x="4489910" y="2344366"/>
            <a:ext cx="4009225" cy="221111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7"/>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Conclusion</a:t>
            </a:r>
            <a:endParaRPr/>
          </a:p>
        </p:txBody>
      </p:sp>
      <p:sp>
        <p:nvSpPr>
          <p:cNvPr id="375" name="Google Shape;375;p57"/>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b="1">
                <a:solidFill>
                  <a:schemeClr val="dk1"/>
                </a:solidFill>
                <a:latin typeface="Times New Roman"/>
                <a:ea typeface="Times New Roman"/>
                <a:cs typeface="Times New Roman"/>
                <a:sym typeface="Times New Roman"/>
              </a:rPr>
              <a:t>Observations:</a:t>
            </a:r>
            <a:endParaRPr>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b="1">
                <a:solidFill>
                  <a:schemeClr val="dk1"/>
                </a:solidFill>
                <a:latin typeface="Times New Roman"/>
                <a:ea typeface="Times New Roman"/>
                <a:cs typeface="Times New Roman"/>
                <a:sym typeface="Times New Roman"/>
              </a:rPr>
              <a:t>Best R^2:</a:t>
            </a:r>
            <a:r>
              <a:rPr lang="en-US">
                <a:solidFill>
                  <a:schemeClr val="dk1"/>
                </a:solidFill>
                <a:latin typeface="Times New Roman"/>
                <a:ea typeface="Times New Roman"/>
                <a:cs typeface="Times New Roman"/>
                <a:sym typeface="Times New Roman"/>
              </a:rPr>
              <a:t> Bagged Decision Trees Regressor and Random Forest Regressor have the highest R^2, indicating excellent model fit.</a:t>
            </a:r>
            <a:endParaRPr/>
          </a:p>
          <a:p>
            <a:pPr marL="457200" lvl="0" indent="-342900" algn="l" rtl="0">
              <a:lnSpc>
                <a:spcPct val="115000"/>
              </a:lnSpc>
              <a:spcBef>
                <a:spcPts val="0"/>
              </a:spcBef>
              <a:spcAft>
                <a:spcPts val="0"/>
              </a:spcAft>
              <a:buSzPts val="1800"/>
              <a:buChar char="●"/>
            </a:pPr>
            <a:r>
              <a:rPr lang="en-US" b="1">
                <a:solidFill>
                  <a:schemeClr val="dk1"/>
                </a:solidFill>
                <a:latin typeface="Times New Roman"/>
                <a:ea typeface="Times New Roman"/>
                <a:cs typeface="Times New Roman"/>
                <a:sym typeface="Times New Roman"/>
              </a:rPr>
              <a:t>Best MSE and MAE:</a:t>
            </a:r>
            <a:r>
              <a:rPr lang="en-US">
                <a:solidFill>
                  <a:schemeClr val="dk1"/>
                </a:solidFill>
                <a:latin typeface="Times New Roman"/>
                <a:ea typeface="Times New Roman"/>
                <a:cs typeface="Times New Roman"/>
                <a:sym typeface="Times New Roman"/>
              </a:rPr>
              <a:t> Bagged Decision Trees Regressor and Random Forest Regressor have the lowest MSE and MAE, suggesting superior predictive accuracy.</a:t>
            </a:r>
            <a:endParaRPr/>
          </a:p>
          <a:p>
            <a:pPr marL="457200" lvl="0" indent="-342900" algn="l" rtl="0">
              <a:lnSpc>
                <a:spcPct val="115000"/>
              </a:lnSpc>
              <a:spcBef>
                <a:spcPts val="0"/>
              </a:spcBef>
              <a:spcAft>
                <a:spcPts val="0"/>
              </a:spcAft>
              <a:buSzPts val="1800"/>
              <a:buChar char="●"/>
            </a:pPr>
            <a:r>
              <a:rPr lang="en-US" b="1">
                <a:solidFill>
                  <a:schemeClr val="dk1"/>
                </a:solidFill>
                <a:latin typeface="Times New Roman"/>
                <a:ea typeface="Times New Roman"/>
                <a:cs typeface="Times New Roman"/>
                <a:sym typeface="Times New Roman"/>
              </a:rPr>
              <a:t>Worst Performer:</a:t>
            </a:r>
            <a:r>
              <a:rPr lang="en-US">
                <a:solidFill>
                  <a:schemeClr val="dk1"/>
                </a:solidFill>
                <a:latin typeface="Times New Roman"/>
                <a:ea typeface="Times New Roman"/>
                <a:cs typeface="Times New Roman"/>
                <a:sym typeface="Times New Roman"/>
              </a:rPr>
              <a:t> Neural Network 2 has negative R^2, suggesting that it performs worse than a model predicting the mean of the target.</a:t>
            </a:r>
            <a:endParaRPr/>
          </a:p>
          <a:p>
            <a:pPr marL="457200" lvl="0" indent="-342900" algn="l" rtl="0">
              <a:lnSpc>
                <a:spcPct val="115000"/>
              </a:lnSpc>
              <a:spcBef>
                <a:spcPts val="0"/>
              </a:spcBef>
              <a:spcAft>
                <a:spcPts val="0"/>
              </a:spcAft>
              <a:buSzPts val="1800"/>
              <a:buChar char="●"/>
            </a:pPr>
            <a:r>
              <a:rPr lang="en-US" b="1">
                <a:solidFill>
                  <a:schemeClr val="dk1"/>
                </a:solidFill>
                <a:latin typeface="Times New Roman"/>
                <a:ea typeface="Times New Roman"/>
                <a:cs typeface="Times New Roman"/>
                <a:sym typeface="Times New Roman"/>
              </a:rPr>
              <a:t>Overall Recommendation:</a:t>
            </a:r>
            <a:r>
              <a:rPr lang="en-US">
                <a:solidFill>
                  <a:schemeClr val="dk1"/>
                </a:solidFill>
                <a:latin typeface="Times New Roman"/>
                <a:ea typeface="Times New Roman"/>
                <a:cs typeface="Times New Roman"/>
                <a:sym typeface="Times New Roman"/>
              </a:rPr>
              <a:t> Bagged Decision Trees Regressor and Random Forest Regressor appear to be the best-performing models based on the provided metrics. </a:t>
            </a:r>
            <a:endParaRPr/>
          </a:p>
          <a:p>
            <a:pPr marL="114300" lvl="0" indent="0" algn="l" rtl="0">
              <a:lnSpc>
                <a:spcPct val="115000"/>
              </a:lnSpc>
              <a:spcBef>
                <a:spcPts val="0"/>
              </a:spcBef>
              <a:spcAft>
                <a:spcPts val="0"/>
              </a:spcAft>
              <a:buSzPts val="1800"/>
              <a:buNone/>
            </a:pP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References</a:t>
            </a:r>
            <a:endParaRPr/>
          </a:p>
        </p:txBody>
      </p:sp>
      <p:sp>
        <p:nvSpPr>
          <p:cNvPr id="381" name="Google Shape;381;p58"/>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b="0" i="0">
                <a:solidFill>
                  <a:srgbClr val="374151"/>
                </a:solidFill>
                <a:latin typeface="Arial"/>
                <a:ea typeface="Arial"/>
                <a:cs typeface="Arial"/>
                <a:sym typeface="Arial"/>
              </a:rPr>
              <a:t>Freund, Y., &amp; Schapire, R. E. (1997). A decision-theoretic generalization of on-line learning and an application to boosting. Journal of Computer and System Sciences, 55(1), 119-139. doi:10.1006/jcss.1997.1504.</a:t>
            </a:r>
            <a:endParaRPr/>
          </a:p>
          <a:p>
            <a:pPr marL="457200" lvl="0" indent="-342900" algn="l" rtl="0">
              <a:lnSpc>
                <a:spcPct val="115000"/>
              </a:lnSpc>
              <a:spcBef>
                <a:spcPts val="0"/>
              </a:spcBef>
              <a:spcAft>
                <a:spcPts val="0"/>
              </a:spcAft>
              <a:buSzPts val="1800"/>
              <a:buChar char="●"/>
            </a:pPr>
            <a:r>
              <a:rPr lang="en-US" b="0" i="0">
                <a:solidFill>
                  <a:srgbClr val="374151"/>
                </a:solidFill>
                <a:latin typeface="Arial"/>
                <a:ea typeface="Arial"/>
                <a:cs typeface="Arial"/>
                <a:sym typeface="Arial"/>
              </a:rPr>
              <a:t>Park, T., &amp; Casella, G. (2008). The Bayesian Lasso. Journal of the American Statistical Association, 103(482), 681-686. doi:10.1198/016214508000000337.</a:t>
            </a:r>
            <a:endParaRPr/>
          </a:p>
          <a:p>
            <a:pPr marL="457200" lvl="0" indent="-342900" algn="l" rtl="0">
              <a:lnSpc>
                <a:spcPct val="115000"/>
              </a:lnSpc>
              <a:spcBef>
                <a:spcPts val="0"/>
              </a:spcBef>
              <a:spcAft>
                <a:spcPts val="0"/>
              </a:spcAft>
              <a:buSzPts val="1800"/>
              <a:buChar char="●"/>
            </a:pPr>
            <a:r>
              <a:rPr lang="en-US" b="0" i="0">
                <a:solidFill>
                  <a:srgbClr val="374151"/>
                </a:solidFill>
                <a:latin typeface="Arial"/>
                <a:ea typeface="Arial"/>
                <a:cs typeface="Arial"/>
                <a:sym typeface="Arial"/>
              </a:rPr>
              <a:t>Altman, N. S. (1992). An introduction to kernel and nearest-neighbor nonparametric regression. The American Statistician, 46(3), 175-185. doi:10.1080/00031305.1992.10475879.</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a:latin typeface="Times New Roman"/>
                <a:ea typeface="Times New Roman"/>
                <a:cs typeface="Times New Roman"/>
                <a:sym typeface="Times New Roman"/>
              </a:rPr>
              <a:t>Columns Description</a:t>
            </a:r>
            <a:endParaRPr/>
          </a:p>
        </p:txBody>
      </p:sp>
      <p:sp>
        <p:nvSpPr>
          <p:cNvPr id="79" name="Google Shape;79;p15"/>
          <p:cNvSpPr txBox="1">
            <a:spLocks noGrp="1"/>
          </p:cNvSpPr>
          <p:nvPr>
            <p:ph type="body" idx="1"/>
          </p:nvPr>
        </p:nvSpPr>
        <p:spPr>
          <a:xfrm>
            <a:off x="311700" y="1275667"/>
            <a:ext cx="8520600" cy="3731047"/>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200">
                <a:solidFill>
                  <a:schemeClr val="dk1"/>
                </a:solidFill>
              </a:rPr>
              <a:t>file</a:t>
            </a:r>
            <a:r>
              <a:rPr lang="en-US" sz="1200">
                <a:solidFill>
                  <a:schemeClr val="dk1"/>
                </a:solidFill>
                <a:latin typeface="Times New Roman"/>
                <a:ea typeface="Times New Roman"/>
                <a:cs typeface="Times New Roman"/>
                <a:sym typeface="Times New Roman"/>
              </a:rPr>
              <a:t>: </a:t>
            </a:r>
            <a:r>
              <a:rPr lang="en-US" sz="1200">
                <a:solidFill>
                  <a:schemeClr val="dk1"/>
                </a:solidFill>
              </a:rPr>
              <a:t>Indicates the data file from which the record is sourced.</a:t>
            </a:r>
            <a:endParaRPr sz="1200">
              <a:solidFill>
                <a:schemeClr val="dk1"/>
              </a:solidFill>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year</a:t>
            </a:r>
            <a:r>
              <a:rPr lang="en-US" sz="1200">
                <a:solidFill>
                  <a:schemeClr val="dk1"/>
                </a:solidFill>
                <a:latin typeface="Times New Roman"/>
                <a:ea typeface="Times New Roman"/>
                <a:cs typeface="Times New Roman"/>
                <a:sym typeface="Times New Roman"/>
              </a:rPr>
              <a:t>: </a:t>
            </a:r>
            <a:r>
              <a:rPr lang="en-US" sz="1200">
                <a:solidFill>
                  <a:schemeClr val="dk1"/>
                </a:solidFill>
              </a:rPr>
              <a:t>The year in which the vehicle model was manufactured or released</a:t>
            </a:r>
            <a:r>
              <a:rPr lang="en-US" sz="1200">
                <a:solidFill>
                  <a:schemeClr val="dk1"/>
                </a:solidFill>
                <a:latin typeface="Times New Roman"/>
                <a:ea typeface="Times New Roman"/>
                <a:cs typeface="Times New Roman"/>
                <a:sym typeface="Times New Roman"/>
              </a:rPr>
              <a:t> .</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manufacturer</a:t>
            </a:r>
            <a:r>
              <a:rPr lang="en-US" sz="1200">
                <a:solidFill>
                  <a:schemeClr val="dk1"/>
                </a:solidFill>
                <a:latin typeface="Times New Roman"/>
                <a:ea typeface="Times New Roman"/>
                <a:cs typeface="Times New Roman"/>
                <a:sym typeface="Times New Roman"/>
              </a:rPr>
              <a:t>: </a:t>
            </a:r>
            <a:r>
              <a:rPr lang="en-US" sz="1200">
                <a:solidFill>
                  <a:schemeClr val="dk1"/>
                </a:solidFill>
              </a:rPr>
              <a:t>The brand or company that produced the vehicle</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model</a:t>
            </a:r>
            <a:r>
              <a:rPr lang="en-US" sz="1200">
                <a:solidFill>
                  <a:schemeClr val="dk1"/>
                </a:solidFill>
                <a:latin typeface="Times New Roman"/>
                <a:ea typeface="Times New Roman"/>
                <a:cs typeface="Times New Roman"/>
                <a:sym typeface="Times New Roman"/>
              </a:rPr>
              <a:t>: </a:t>
            </a:r>
            <a:r>
              <a:rPr lang="en-US" sz="1200">
                <a:solidFill>
                  <a:schemeClr val="dk1"/>
                </a:solidFill>
              </a:rPr>
              <a:t>The specific name or designation given to a vehicle by the manufacturer</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description</a:t>
            </a:r>
            <a:r>
              <a:rPr lang="en-US" sz="1200">
                <a:solidFill>
                  <a:schemeClr val="dk1"/>
                </a:solidFill>
                <a:latin typeface="Times New Roman"/>
                <a:ea typeface="Times New Roman"/>
                <a:cs typeface="Times New Roman"/>
                <a:sym typeface="Times New Roman"/>
              </a:rPr>
              <a:t>: </a:t>
            </a:r>
            <a:r>
              <a:rPr lang="en-US" sz="1200">
                <a:solidFill>
                  <a:schemeClr val="dk1"/>
                </a:solidFill>
              </a:rPr>
              <a:t>Provides additional details about the vehicle, which may include specific features, engine size, or special edition names</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euro_standard</a:t>
            </a:r>
            <a:r>
              <a:rPr lang="en-US" sz="1200">
                <a:solidFill>
                  <a:schemeClr val="dk1"/>
                </a:solidFill>
                <a:latin typeface="Times New Roman"/>
                <a:ea typeface="Times New Roman"/>
                <a:cs typeface="Times New Roman"/>
                <a:sym typeface="Times New Roman"/>
              </a:rPr>
              <a:t>: </a:t>
            </a:r>
            <a:r>
              <a:rPr lang="en-US" sz="1200">
                <a:solidFill>
                  <a:schemeClr val="dk1"/>
                </a:solidFill>
              </a:rPr>
              <a:t>European emission standards compliance level of the vehicle</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tax_band</a:t>
            </a:r>
            <a:r>
              <a:rPr lang="en-US" sz="1200">
                <a:solidFill>
                  <a:schemeClr val="dk1"/>
                </a:solidFill>
                <a:latin typeface="Times New Roman"/>
                <a:ea typeface="Times New Roman"/>
                <a:cs typeface="Times New Roman"/>
                <a:sym typeface="Times New Roman"/>
              </a:rPr>
              <a:t>: </a:t>
            </a:r>
            <a:r>
              <a:rPr lang="en-US" sz="1200">
                <a:solidFill>
                  <a:schemeClr val="dk1"/>
                </a:solidFill>
              </a:rPr>
              <a:t>A classification used to determine the vehicle tax rate, often based on CO2 emissions levels</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transmission</a:t>
            </a:r>
            <a:r>
              <a:rPr lang="en-US" sz="1200">
                <a:solidFill>
                  <a:schemeClr val="dk1"/>
                </a:solidFill>
                <a:latin typeface="Times New Roman"/>
                <a:ea typeface="Times New Roman"/>
                <a:cs typeface="Times New Roman"/>
                <a:sym typeface="Times New Roman"/>
              </a:rPr>
              <a:t>: </a:t>
            </a:r>
            <a:r>
              <a:rPr lang="en-US" sz="1200">
                <a:solidFill>
                  <a:schemeClr val="dk1"/>
                </a:solidFill>
              </a:rPr>
              <a:t>Specifies the type of gearbox in the vehicle, such as manual or automatic, along with the number of gears</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body" idx="1"/>
          </p:nvPr>
        </p:nvSpPr>
        <p:spPr>
          <a:xfrm>
            <a:off x="168965" y="524656"/>
            <a:ext cx="8528424" cy="4454848"/>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transmission_type</a:t>
            </a:r>
            <a:r>
              <a:rPr lang="en-US" sz="1200">
                <a:solidFill>
                  <a:schemeClr val="dk1"/>
                </a:solidFill>
                <a:latin typeface="Times New Roman"/>
                <a:ea typeface="Times New Roman"/>
                <a:cs typeface="Times New Roman"/>
                <a:sym typeface="Times New Roman"/>
              </a:rPr>
              <a:t>: </a:t>
            </a:r>
            <a:r>
              <a:rPr lang="en-US" sz="1200">
                <a:solidFill>
                  <a:schemeClr val="dk1"/>
                </a:solidFill>
              </a:rPr>
              <a:t>Categorizes the transmission into broader types, such as manual, automatic, or semi-automatic</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engine_capacity</a:t>
            </a:r>
            <a:r>
              <a:rPr lang="en-US" sz="1200">
                <a:solidFill>
                  <a:schemeClr val="dk1"/>
                </a:solidFill>
                <a:latin typeface="Times New Roman"/>
                <a:ea typeface="Times New Roman"/>
                <a:cs typeface="Times New Roman"/>
                <a:sym typeface="Times New Roman"/>
              </a:rPr>
              <a:t>: </a:t>
            </a:r>
            <a:r>
              <a:rPr lang="en-US" sz="1200">
                <a:solidFill>
                  <a:schemeClr val="dk1"/>
                </a:solidFill>
              </a:rPr>
              <a:t>The volume of the engine's cylinders, usually measured in cubic centimeters (cc) or liters, which is indicative of engine size</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fuel_type</a:t>
            </a:r>
            <a:r>
              <a:rPr lang="en-US" sz="1200">
                <a:solidFill>
                  <a:schemeClr val="dk1"/>
                </a:solidFill>
                <a:latin typeface="Times New Roman"/>
                <a:ea typeface="Times New Roman"/>
                <a:cs typeface="Times New Roman"/>
                <a:sym typeface="Times New Roman"/>
              </a:rPr>
              <a:t>: </a:t>
            </a:r>
            <a:r>
              <a:rPr lang="en-US" sz="1200">
                <a:solidFill>
                  <a:schemeClr val="dk1"/>
                </a:solidFill>
              </a:rPr>
              <a:t>The type of fuel the vehicle uses, such as petrol, diesel, electric, or hybrid</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urban_metric</a:t>
            </a:r>
            <a:r>
              <a:rPr lang="en-US" sz="1200">
                <a:solidFill>
                  <a:schemeClr val="dk1"/>
                </a:solidFill>
                <a:latin typeface="Times New Roman"/>
                <a:ea typeface="Times New Roman"/>
                <a:cs typeface="Times New Roman"/>
                <a:sym typeface="Times New Roman"/>
              </a:rPr>
              <a:t>: </a:t>
            </a:r>
            <a:r>
              <a:rPr lang="en-US" sz="1200">
                <a:solidFill>
                  <a:schemeClr val="dk1"/>
                </a:solidFill>
              </a:rPr>
              <a:t>Fuel efficiency in urban environments with frequent stops and starts, measured in liters per 100 kilometers</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extra_urban_metric</a:t>
            </a:r>
            <a:r>
              <a:rPr lang="en-US" sz="1200">
                <a:solidFill>
                  <a:schemeClr val="dk1"/>
                </a:solidFill>
                <a:latin typeface="Times New Roman"/>
                <a:ea typeface="Times New Roman"/>
                <a:cs typeface="Times New Roman"/>
                <a:sym typeface="Times New Roman"/>
              </a:rPr>
              <a:t>: </a:t>
            </a:r>
            <a:r>
              <a:rPr lang="en-US" sz="1200">
                <a:solidFill>
                  <a:schemeClr val="dk1"/>
                </a:solidFill>
              </a:rPr>
              <a:t>Fuel efficiency under steady-speed conditions, such as highways, measured in liters per 100 kilometers</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combined_metric</a:t>
            </a:r>
            <a:r>
              <a:rPr lang="en-US" sz="1200">
                <a:solidFill>
                  <a:schemeClr val="dk1"/>
                </a:solidFill>
                <a:latin typeface="Times New Roman"/>
                <a:ea typeface="Times New Roman"/>
                <a:cs typeface="Times New Roman"/>
                <a:sym typeface="Times New Roman"/>
              </a:rPr>
              <a:t>: </a:t>
            </a:r>
            <a:r>
              <a:rPr lang="en-US" sz="1200">
                <a:solidFill>
                  <a:schemeClr val="dk1"/>
                </a:solidFill>
              </a:rPr>
              <a:t>An average of urban and extra-urban fuel efficiency, providing a general measure of fuel consumption in liters per 100 kilometers</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urban_imperial</a:t>
            </a:r>
            <a:r>
              <a:rPr lang="en-US" sz="1200">
                <a:solidFill>
                  <a:schemeClr val="dk1"/>
                </a:solidFill>
                <a:latin typeface="Times New Roman"/>
                <a:ea typeface="Times New Roman"/>
                <a:cs typeface="Times New Roman"/>
                <a:sym typeface="Times New Roman"/>
              </a:rPr>
              <a:t>: </a:t>
            </a:r>
            <a:r>
              <a:rPr lang="en-US" sz="1200">
                <a:solidFill>
                  <a:schemeClr val="dk1"/>
                </a:solidFill>
              </a:rPr>
              <a:t>Fuel efficiency in urban environments, measured in miles per gallon, using the imperial system</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Char char="●"/>
            </a:pPr>
            <a:r>
              <a:rPr lang="en-US" sz="1200">
                <a:solidFill>
                  <a:schemeClr val="dk1"/>
                </a:solidFill>
              </a:rPr>
              <a:t>extra_urban_imperial</a:t>
            </a:r>
            <a:r>
              <a:rPr lang="en-US" sz="1200">
                <a:solidFill>
                  <a:schemeClr val="dk1"/>
                </a:solidFill>
                <a:latin typeface="Times New Roman"/>
                <a:ea typeface="Times New Roman"/>
                <a:cs typeface="Times New Roman"/>
                <a:sym typeface="Times New Roman"/>
              </a:rPr>
              <a:t>: </a:t>
            </a:r>
            <a:r>
              <a:rPr lang="en-US" sz="1200">
                <a:solidFill>
                  <a:schemeClr val="dk1"/>
                </a:solidFill>
              </a:rPr>
              <a:t>Highway fuel efficiency, measured in miles per gallon in the imperial system</a:t>
            </a:r>
            <a:r>
              <a:rPr lang="en-US" sz="1200">
                <a:solidFill>
                  <a:schemeClr val="dk1"/>
                </a:solidFill>
                <a:latin typeface="Times New Roman"/>
                <a:ea typeface="Times New Roman"/>
                <a:cs typeface="Times New Roman"/>
                <a:sym typeface="Times New Roman"/>
              </a:rPr>
              <a:t>.</a:t>
            </a:r>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800"/>
              <a:buNone/>
            </a:pP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body" idx="1"/>
          </p:nvPr>
        </p:nvSpPr>
        <p:spPr>
          <a:xfrm>
            <a:off x="278296" y="755373"/>
            <a:ext cx="8554004" cy="4144617"/>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200">
                <a:solidFill>
                  <a:schemeClr val="dk1"/>
                </a:solidFill>
              </a:rPr>
              <a:t>combined_imperial</a:t>
            </a:r>
            <a:r>
              <a:rPr lang="en-US" sz="1200">
                <a:solidFill>
                  <a:schemeClr val="dk1"/>
                </a:solidFill>
                <a:latin typeface="Times New Roman"/>
                <a:ea typeface="Times New Roman"/>
                <a:cs typeface="Times New Roman"/>
                <a:sym typeface="Times New Roman"/>
              </a:rPr>
              <a:t>: </a:t>
            </a:r>
            <a:r>
              <a:rPr lang="en-US" sz="1200">
                <a:solidFill>
                  <a:schemeClr val="dk1"/>
                </a:solidFill>
              </a:rPr>
              <a:t>The average fuel efficiency combining urban and extra-urban conditions, measured in imperial miles per gallon.</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noise_level: The amount of noise the vehicle produces during operation, measured in decibels (dB), which is important for environmental noise pollution assessments.</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co2: The amount of carbon dioxide emissions the vehicle produces, a key factor in global warming, usually measured in grams per kilometer (g/km).</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thc_emissions: Total hydrocarbon emissions from the vehicle, which contribute to smog and are measured in grams per kilometer (g/km).</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co_emissions: Carbon monoxide emissions from the vehicle, an odorless gas that can be harmful or fatal in high concentrations, measured in grams per kilometer (g/km).</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nox_emissions: Nitrogen oxides emissions from the vehicle, which contribute to air pollution and acid rain, measured in grams per kilometer (g/km).</a:t>
            </a:r>
            <a:endParaRPr/>
          </a:p>
          <a:p>
            <a:pPr marL="457200" lvl="0" indent="-228600" algn="l" rtl="0">
              <a:lnSpc>
                <a:spcPct val="115000"/>
              </a:lnSpc>
              <a:spcBef>
                <a:spcPts val="0"/>
              </a:spcBef>
              <a:spcAft>
                <a:spcPts val="0"/>
              </a:spcAft>
              <a:buSzPts val="1800"/>
              <a:buNone/>
            </a:pP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body" idx="1"/>
          </p:nvPr>
        </p:nvSpPr>
        <p:spPr>
          <a:xfrm>
            <a:off x="298174" y="795130"/>
            <a:ext cx="8534126" cy="384372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200">
                <a:solidFill>
                  <a:schemeClr val="dk1"/>
                </a:solidFill>
              </a:rPr>
              <a:t>thc_nox_emissions: Combined emissions of total hydrocarbons and nitrogen oxides, which are collectively regulated due to their environmental impact.</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particulates_emissions: This column measures the particulate matter (PM) emissions from the vehicle, which are tiny particles that can penetrate the lungs and cause health issues. Particulate emissions are of particular concern for diesel engines and are typically measured in grams per kilometer (g/km).</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fuel_cost_12000_miles: : Estimated cost of fuel for traveling 12,000 miles, an indicator of the vehicle's long-term fuel economy.</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fuel_cost_6000_miles: Estimated cost of fuel for traveling 6,000 miles, useful for short-term budgeting of fuel expenses.</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standard_12_months: Likely refers to the standard cost of vehicle taxation or registration for a 12-month period.</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standard_6_months: Similar to the above but for a 6-month period, possibly providing a shorter-term cost option for vehicle taxation or registration.</a:t>
            </a:r>
            <a:endParaRPr/>
          </a:p>
          <a:p>
            <a:pPr marL="457200" lvl="0" indent="-228600" algn="l" rtl="0">
              <a:lnSpc>
                <a:spcPct val="115000"/>
              </a:lnSpc>
              <a:spcBef>
                <a:spcPts val="0"/>
              </a:spcBef>
              <a:spcAft>
                <a:spcPts val="0"/>
              </a:spcAft>
              <a:buSzPts val="1800"/>
              <a:buNone/>
            </a:pP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body" idx="1"/>
          </p:nvPr>
        </p:nvSpPr>
        <p:spPr>
          <a:xfrm>
            <a:off x="318052" y="844826"/>
            <a:ext cx="8514248" cy="3794024"/>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200">
                <a:solidFill>
                  <a:schemeClr val="dk1"/>
                </a:solidFill>
              </a:rPr>
              <a:t>first_year_12_months: Costs associated with the first year of vehicle ownership, which may include higher rates of taxation or additional fees.</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first_year_6_months: The cost for the first 6 months of owning the vehicle, which might also include initial taxes or fees that are specific to new vehicles.</a:t>
            </a:r>
            <a:endParaRPr/>
          </a:p>
          <a:p>
            <a:pPr marL="457200" lvl="0" indent="-228600" algn="l" rtl="0">
              <a:lnSpc>
                <a:spcPct val="115000"/>
              </a:lnSpc>
              <a:spcBef>
                <a:spcPts val="0"/>
              </a:spcBef>
              <a:spcAft>
                <a:spcPts val="0"/>
              </a:spcAft>
              <a:buSzPts val="1800"/>
              <a:buNone/>
            </a:pPr>
            <a:endParaRPr sz="1200">
              <a:solidFill>
                <a:schemeClr val="dk1"/>
              </a:solidFill>
            </a:endParaRPr>
          </a:p>
          <a:p>
            <a:pPr marL="457200" lvl="0" indent="-342900" algn="l" rtl="0">
              <a:lnSpc>
                <a:spcPct val="115000"/>
              </a:lnSpc>
              <a:spcBef>
                <a:spcPts val="0"/>
              </a:spcBef>
              <a:spcAft>
                <a:spcPts val="0"/>
              </a:spcAft>
              <a:buSzPts val="1800"/>
              <a:buChar char="●"/>
            </a:pPr>
            <a:r>
              <a:rPr lang="en-US" sz="1200">
                <a:solidFill>
                  <a:schemeClr val="dk1"/>
                </a:solidFill>
              </a:rPr>
              <a:t>date_of_change: Records the date when any changes were made to the vehicle's specifications or to the data entry, which can be important for tracking revisions or updates in the dataset</a:t>
            </a:r>
            <a:r>
              <a:rPr lang="en-US" sz="1200"/>
              <a:t>.</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2484</Words>
  <Application>Microsoft Office PowerPoint</Application>
  <PresentationFormat>On-screen Show (16:9)</PresentationFormat>
  <Paragraphs>339</Paragraphs>
  <Slides>48</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Times New Roman</vt:lpstr>
      <vt:lpstr>Arial</vt:lpstr>
      <vt:lpstr>Helvetica Neue</vt:lpstr>
      <vt:lpstr>Simple Light</vt:lpstr>
      <vt:lpstr>Predicting CO2 Emissions of Vehicles Using Real-Time Telematics Data</vt:lpstr>
      <vt:lpstr>Introduction</vt:lpstr>
      <vt:lpstr>Objectives</vt:lpstr>
      <vt:lpstr>Dataset Overview</vt:lpstr>
      <vt:lpstr>Columns Description</vt:lpstr>
      <vt:lpstr>PowerPoint Presentation</vt:lpstr>
      <vt:lpstr>PowerPoint Presentation</vt:lpstr>
      <vt:lpstr>PowerPoint Presentation</vt:lpstr>
      <vt:lpstr>PowerPoint Presentation</vt:lpstr>
      <vt:lpstr>Data Preprocessing</vt:lpstr>
      <vt:lpstr>Data Preprocessing</vt:lpstr>
      <vt:lpstr>PowerPoint Presentation</vt:lpstr>
      <vt:lpstr>Target Variable and Features selection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Insights</vt:lpstr>
      <vt:lpstr>Machine Learning Models </vt:lpstr>
      <vt:lpstr>Linear Regression</vt:lpstr>
      <vt:lpstr>Visualizing the Effects of Lasso(L1) and Ridge(L2) Regularization on CO2 Emission Prediction</vt:lpstr>
      <vt:lpstr>Decision Tree Regression</vt:lpstr>
      <vt:lpstr>Bagged Decision Trees Regression  </vt:lpstr>
      <vt:lpstr>Random Forest Regression</vt:lpstr>
      <vt:lpstr>Gradient Boosting Regressor  </vt:lpstr>
      <vt:lpstr>Extreme Gradient Boosting Regressor</vt:lpstr>
      <vt:lpstr>Neural Network</vt:lpstr>
      <vt:lpstr>Support vector Regression</vt:lpstr>
      <vt:lpstr>K-Nearest Neighbours (KNN) Regression</vt:lpstr>
      <vt:lpstr>AdaBoost Regression</vt:lpstr>
      <vt:lpstr>Bayesian Regression</vt:lpstr>
      <vt:lpstr>Another NN Model  with tanh Activation</vt:lpstr>
      <vt:lpstr>Comparison Table For Numerical Target Value</vt:lpstr>
      <vt:lpstr>Comparison Table For Numerical Target Value with categorical columns</vt:lpstr>
      <vt:lpstr>Research Questions:</vt:lpstr>
      <vt:lpstr>PowerPoint Presentation</vt:lpstr>
      <vt:lpstr>PowerPoint Presentation</vt:lpstr>
      <vt:lpstr>PowerPoint Presentation</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CO2 Emissions of Vehicles Using Real-Time Telematics Data</dc:title>
  <cp:lastModifiedBy>Lokesh Reddy Kuppireddy</cp:lastModifiedBy>
  <cp:revision>1</cp:revision>
  <dcterms:modified xsi:type="dcterms:W3CDTF">2023-12-11T21:20:41Z</dcterms:modified>
</cp:coreProperties>
</file>